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0" r:id="rId1"/>
  </p:sldMasterIdLst>
  <p:notesMasterIdLst>
    <p:notesMasterId r:id="rId115"/>
  </p:notesMasterIdLst>
  <p:sldIdLst>
    <p:sldId id="368" r:id="rId2"/>
    <p:sldId id="261" r:id="rId3"/>
    <p:sldId id="260" r:id="rId4"/>
    <p:sldId id="259" r:id="rId5"/>
    <p:sldId id="369" r:id="rId6"/>
    <p:sldId id="354" r:id="rId7"/>
    <p:sldId id="408" r:id="rId8"/>
    <p:sldId id="355" r:id="rId9"/>
    <p:sldId id="362" r:id="rId10"/>
    <p:sldId id="370" r:id="rId11"/>
    <p:sldId id="316" r:id="rId12"/>
    <p:sldId id="359" r:id="rId13"/>
    <p:sldId id="360" r:id="rId14"/>
    <p:sldId id="317" r:id="rId15"/>
    <p:sldId id="320" r:id="rId16"/>
    <p:sldId id="371" r:id="rId17"/>
    <p:sldId id="321" r:id="rId18"/>
    <p:sldId id="349" r:id="rId19"/>
    <p:sldId id="322" r:id="rId20"/>
    <p:sldId id="427" r:id="rId21"/>
    <p:sldId id="363" r:id="rId22"/>
    <p:sldId id="364" r:id="rId23"/>
    <p:sldId id="352" r:id="rId24"/>
    <p:sldId id="353" r:id="rId25"/>
    <p:sldId id="452"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415" r:id="rId39"/>
    <p:sldId id="416" r:id="rId40"/>
    <p:sldId id="417" r:id="rId41"/>
    <p:sldId id="418" r:id="rId42"/>
    <p:sldId id="420" r:id="rId43"/>
    <p:sldId id="421" r:id="rId44"/>
    <p:sldId id="409" r:id="rId45"/>
    <p:sldId id="410" r:id="rId46"/>
    <p:sldId id="411" r:id="rId47"/>
    <p:sldId id="412" r:id="rId48"/>
    <p:sldId id="413" r:id="rId49"/>
    <p:sldId id="414" r:id="rId50"/>
    <p:sldId id="422" r:id="rId51"/>
    <p:sldId id="423" r:id="rId52"/>
    <p:sldId id="424" r:id="rId53"/>
    <p:sldId id="425" r:id="rId54"/>
    <p:sldId id="426" r:id="rId55"/>
    <p:sldId id="372" r:id="rId56"/>
    <p:sldId id="310" r:id="rId57"/>
    <p:sldId id="311" r:id="rId58"/>
    <p:sldId id="390" r:id="rId59"/>
    <p:sldId id="454" r:id="rId60"/>
    <p:sldId id="389" r:id="rId61"/>
    <p:sldId id="312" r:id="rId62"/>
    <p:sldId id="391" r:id="rId63"/>
    <p:sldId id="443" r:id="rId64"/>
    <p:sldId id="375" r:id="rId65"/>
    <p:sldId id="433" r:id="rId66"/>
    <p:sldId id="434" r:id="rId67"/>
    <p:sldId id="436" r:id="rId68"/>
    <p:sldId id="438" r:id="rId69"/>
    <p:sldId id="376" r:id="rId70"/>
    <p:sldId id="437" r:id="rId71"/>
    <p:sldId id="435" r:id="rId72"/>
    <p:sldId id="439" r:id="rId73"/>
    <p:sldId id="441" r:id="rId74"/>
    <p:sldId id="442" r:id="rId75"/>
    <p:sldId id="395" r:id="rId76"/>
    <p:sldId id="394" r:id="rId77"/>
    <p:sldId id="401" r:id="rId78"/>
    <p:sldId id="400" r:id="rId79"/>
    <p:sldId id="398" r:id="rId80"/>
    <p:sldId id="453" r:id="rId81"/>
    <p:sldId id="402" r:id="rId82"/>
    <p:sldId id="445" r:id="rId83"/>
    <p:sldId id="449" r:id="rId84"/>
    <p:sldId id="450" r:id="rId85"/>
    <p:sldId id="447" r:id="rId86"/>
    <p:sldId id="446" r:id="rId87"/>
    <p:sldId id="448" r:id="rId88"/>
    <p:sldId id="431" r:id="rId89"/>
    <p:sldId id="430" r:id="rId90"/>
    <p:sldId id="432" r:id="rId91"/>
    <p:sldId id="461" r:id="rId92"/>
    <p:sldId id="462" r:id="rId93"/>
    <p:sldId id="465" r:id="rId94"/>
    <p:sldId id="466" r:id="rId95"/>
    <p:sldId id="467" r:id="rId96"/>
    <p:sldId id="463" r:id="rId97"/>
    <p:sldId id="464" r:id="rId98"/>
    <p:sldId id="428" r:id="rId99"/>
    <p:sldId id="365" r:id="rId100"/>
    <p:sldId id="366" r:id="rId101"/>
    <p:sldId id="429" r:id="rId102"/>
    <p:sldId id="455" r:id="rId103"/>
    <p:sldId id="456" r:id="rId104"/>
    <p:sldId id="457" r:id="rId105"/>
    <p:sldId id="458" r:id="rId106"/>
    <p:sldId id="459" r:id="rId107"/>
    <p:sldId id="337" r:id="rId108"/>
    <p:sldId id="338" r:id="rId109"/>
    <p:sldId id="339" r:id="rId110"/>
    <p:sldId id="460" r:id="rId111"/>
    <p:sldId id="361" r:id="rId112"/>
    <p:sldId id="444" r:id="rId113"/>
    <p:sldId id="290" r:id="rId114"/>
  </p:sldIdLst>
  <p:sldSz cx="12195175" cy="6859588"/>
  <p:notesSz cx="6858000" cy="9144000"/>
  <p:custDataLst>
    <p:tags r:id="rId1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9C4CA"/>
    <a:srgbClr val="FF0000"/>
    <a:srgbClr val="FFD300"/>
    <a:srgbClr val="90989E"/>
    <a:srgbClr val="4F5251"/>
    <a:srgbClr val="590D58"/>
    <a:srgbClr val="003D14"/>
    <a:srgbClr val="002052"/>
    <a:srgbClr val="002A0A"/>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330" autoAdjust="0"/>
  </p:normalViewPr>
  <p:slideViewPr>
    <p:cSldViewPr snapToGrid="0" showGuides="1">
      <p:cViewPr>
        <p:scale>
          <a:sx n="125" d="100"/>
          <a:sy n="125" d="100"/>
        </p:scale>
        <p:origin x="-527" y="-750"/>
      </p:cViewPr>
      <p:guideLst/>
    </p:cSldViewPr>
  </p:slideViewPr>
  <p:notesTextViewPr>
    <p:cViewPr>
      <p:scale>
        <a:sx n="1" d="1"/>
        <a:sy n="1" d="1"/>
      </p:scale>
      <p:origin x="0" y="0"/>
    </p:cViewPr>
  </p:notesTextViewPr>
  <p:sorterViewPr>
    <p:cViewPr>
      <p:scale>
        <a:sx n="100" d="100"/>
        <a:sy n="100" d="100"/>
      </p:scale>
      <p:origin x="0" y="-193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ADC714-B8C8-41CC-8B32-1E23D8396FA6}" type="datetimeFigureOut">
              <a:rPr lang="fr-FR" smtClean="0"/>
              <a:t>21/02/2022</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440946-B3FE-4062-9BAE-4125F5E6CB49}" type="slidenum">
              <a:rPr lang="fr-FR" smtClean="0"/>
              <a:t>‹#›</a:t>
            </a:fld>
            <a:endParaRPr lang="fr-FR"/>
          </a:p>
        </p:txBody>
      </p:sp>
    </p:spTree>
    <p:extLst>
      <p:ext uri="{BB962C8B-B14F-4D97-AF65-F5344CB8AC3E}">
        <p14:creationId xmlns:p14="http://schemas.microsoft.com/office/powerpoint/2010/main" val="90526416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a:t>
            </a:fld>
            <a:endParaRPr lang="en-US" sz="1600" dirty="0">
              <a:latin typeface="Arial" panose="020B0604020202020204" pitchFamily="34" charset="0"/>
            </a:endParaRPr>
          </a:p>
        </p:txBody>
      </p:sp>
    </p:spTree>
    <p:extLst>
      <p:ext uri="{BB962C8B-B14F-4D97-AF65-F5344CB8AC3E}">
        <p14:creationId xmlns:p14="http://schemas.microsoft.com/office/powerpoint/2010/main" val="2638259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13</a:t>
            </a:fld>
            <a:endParaRPr lang="en-US" sz="1600" dirty="0">
              <a:latin typeface="Arial" panose="020B0604020202020204" pitchFamily="34" charset="0"/>
            </a:endParaRPr>
          </a:p>
        </p:txBody>
      </p:sp>
    </p:spTree>
    <p:extLst>
      <p:ext uri="{BB962C8B-B14F-4D97-AF65-F5344CB8AC3E}">
        <p14:creationId xmlns:p14="http://schemas.microsoft.com/office/powerpoint/2010/main" val="3763156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14</a:t>
            </a:fld>
            <a:endParaRPr lang="en-US" sz="1600" dirty="0">
              <a:latin typeface="Arial" panose="020B0604020202020204" pitchFamily="34" charset="0"/>
            </a:endParaRPr>
          </a:p>
        </p:txBody>
      </p:sp>
    </p:spTree>
    <p:extLst>
      <p:ext uri="{BB962C8B-B14F-4D97-AF65-F5344CB8AC3E}">
        <p14:creationId xmlns:p14="http://schemas.microsoft.com/office/powerpoint/2010/main" val="3903427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15</a:t>
            </a:fld>
            <a:endParaRPr lang="en-US" sz="1600" dirty="0">
              <a:latin typeface="Arial" panose="020B0604020202020204" pitchFamily="34" charset="0"/>
            </a:endParaRPr>
          </a:p>
        </p:txBody>
      </p:sp>
    </p:spTree>
    <p:extLst>
      <p:ext uri="{BB962C8B-B14F-4D97-AF65-F5344CB8AC3E}">
        <p14:creationId xmlns:p14="http://schemas.microsoft.com/office/powerpoint/2010/main" val="4279940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16</a:t>
            </a:fld>
            <a:endParaRPr lang="en-US" sz="1600" dirty="0">
              <a:latin typeface="Arial" panose="020B0604020202020204" pitchFamily="34" charset="0"/>
            </a:endParaRPr>
          </a:p>
        </p:txBody>
      </p:sp>
    </p:spTree>
    <p:extLst>
      <p:ext uri="{BB962C8B-B14F-4D97-AF65-F5344CB8AC3E}">
        <p14:creationId xmlns:p14="http://schemas.microsoft.com/office/powerpoint/2010/main" val="250723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17</a:t>
            </a:fld>
            <a:endParaRPr lang="en-US" sz="1600" dirty="0">
              <a:latin typeface="Arial" panose="020B0604020202020204" pitchFamily="34" charset="0"/>
            </a:endParaRPr>
          </a:p>
        </p:txBody>
      </p:sp>
    </p:spTree>
    <p:extLst>
      <p:ext uri="{BB962C8B-B14F-4D97-AF65-F5344CB8AC3E}">
        <p14:creationId xmlns:p14="http://schemas.microsoft.com/office/powerpoint/2010/main" val="2424164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18</a:t>
            </a:fld>
            <a:endParaRPr lang="en-US" sz="1600" dirty="0">
              <a:latin typeface="Arial" panose="020B0604020202020204" pitchFamily="34" charset="0"/>
            </a:endParaRPr>
          </a:p>
        </p:txBody>
      </p:sp>
    </p:spTree>
    <p:extLst>
      <p:ext uri="{BB962C8B-B14F-4D97-AF65-F5344CB8AC3E}">
        <p14:creationId xmlns:p14="http://schemas.microsoft.com/office/powerpoint/2010/main" val="1818311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19</a:t>
            </a:fld>
            <a:endParaRPr lang="en-US" sz="1600" dirty="0">
              <a:latin typeface="Arial" panose="020B0604020202020204" pitchFamily="34" charset="0"/>
            </a:endParaRPr>
          </a:p>
        </p:txBody>
      </p:sp>
    </p:spTree>
    <p:extLst>
      <p:ext uri="{BB962C8B-B14F-4D97-AF65-F5344CB8AC3E}">
        <p14:creationId xmlns:p14="http://schemas.microsoft.com/office/powerpoint/2010/main" val="2427648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21</a:t>
            </a:fld>
            <a:endParaRPr lang="en-US" sz="1600" dirty="0">
              <a:latin typeface="Arial" panose="020B0604020202020204" pitchFamily="34" charset="0"/>
            </a:endParaRPr>
          </a:p>
        </p:txBody>
      </p:sp>
    </p:spTree>
    <p:extLst>
      <p:ext uri="{BB962C8B-B14F-4D97-AF65-F5344CB8AC3E}">
        <p14:creationId xmlns:p14="http://schemas.microsoft.com/office/powerpoint/2010/main" val="280167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22</a:t>
            </a:fld>
            <a:endParaRPr lang="en-US" sz="1600" dirty="0">
              <a:latin typeface="Arial" panose="020B0604020202020204" pitchFamily="34" charset="0"/>
            </a:endParaRPr>
          </a:p>
        </p:txBody>
      </p:sp>
    </p:spTree>
    <p:extLst>
      <p:ext uri="{BB962C8B-B14F-4D97-AF65-F5344CB8AC3E}">
        <p14:creationId xmlns:p14="http://schemas.microsoft.com/office/powerpoint/2010/main" val="408538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23</a:t>
            </a:fld>
            <a:endParaRPr lang="en-US" sz="1600" dirty="0">
              <a:latin typeface="Arial" panose="020B0604020202020204" pitchFamily="34" charset="0"/>
            </a:endParaRPr>
          </a:p>
        </p:txBody>
      </p:sp>
    </p:spTree>
    <p:extLst>
      <p:ext uri="{BB962C8B-B14F-4D97-AF65-F5344CB8AC3E}">
        <p14:creationId xmlns:p14="http://schemas.microsoft.com/office/powerpoint/2010/main" val="391692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a:t>
            </a:fld>
            <a:endParaRPr lang="en-US" sz="1600" dirty="0">
              <a:latin typeface="Arial" panose="020B0604020202020204" pitchFamily="34" charset="0"/>
            </a:endParaRPr>
          </a:p>
        </p:txBody>
      </p:sp>
    </p:spTree>
    <p:extLst>
      <p:ext uri="{BB962C8B-B14F-4D97-AF65-F5344CB8AC3E}">
        <p14:creationId xmlns:p14="http://schemas.microsoft.com/office/powerpoint/2010/main" val="3390082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24</a:t>
            </a:fld>
            <a:endParaRPr lang="en-US" sz="1600" dirty="0">
              <a:latin typeface="Arial" panose="020B0604020202020204" pitchFamily="34" charset="0"/>
            </a:endParaRPr>
          </a:p>
        </p:txBody>
      </p:sp>
    </p:spTree>
    <p:extLst>
      <p:ext uri="{BB962C8B-B14F-4D97-AF65-F5344CB8AC3E}">
        <p14:creationId xmlns:p14="http://schemas.microsoft.com/office/powerpoint/2010/main" val="3082038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27</a:t>
            </a:fld>
            <a:endParaRPr lang="en-US" sz="1600" dirty="0">
              <a:latin typeface="Arial" panose="020B0604020202020204" pitchFamily="34" charset="0"/>
            </a:endParaRPr>
          </a:p>
        </p:txBody>
      </p:sp>
    </p:spTree>
    <p:extLst>
      <p:ext uri="{BB962C8B-B14F-4D97-AF65-F5344CB8AC3E}">
        <p14:creationId xmlns:p14="http://schemas.microsoft.com/office/powerpoint/2010/main" val="1604652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28</a:t>
            </a:fld>
            <a:endParaRPr lang="en-US" sz="1600" dirty="0">
              <a:latin typeface="Arial" panose="020B0604020202020204" pitchFamily="34" charset="0"/>
            </a:endParaRPr>
          </a:p>
        </p:txBody>
      </p:sp>
    </p:spTree>
    <p:extLst>
      <p:ext uri="{BB962C8B-B14F-4D97-AF65-F5344CB8AC3E}">
        <p14:creationId xmlns:p14="http://schemas.microsoft.com/office/powerpoint/2010/main" val="2862701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29</a:t>
            </a:fld>
            <a:endParaRPr lang="en-US" sz="1600" dirty="0">
              <a:latin typeface="Arial" panose="020B0604020202020204" pitchFamily="34" charset="0"/>
            </a:endParaRPr>
          </a:p>
        </p:txBody>
      </p:sp>
    </p:spTree>
    <p:extLst>
      <p:ext uri="{BB962C8B-B14F-4D97-AF65-F5344CB8AC3E}">
        <p14:creationId xmlns:p14="http://schemas.microsoft.com/office/powerpoint/2010/main" val="4019290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30</a:t>
            </a:fld>
            <a:endParaRPr lang="en-US" sz="1600" dirty="0">
              <a:latin typeface="Arial" panose="020B0604020202020204" pitchFamily="34" charset="0"/>
            </a:endParaRPr>
          </a:p>
        </p:txBody>
      </p:sp>
    </p:spTree>
    <p:extLst>
      <p:ext uri="{BB962C8B-B14F-4D97-AF65-F5344CB8AC3E}">
        <p14:creationId xmlns:p14="http://schemas.microsoft.com/office/powerpoint/2010/main" val="38536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31</a:t>
            </a:fld>
            <a:endParaRPr lang="en-US" sz="1600" dirty="0">
              <a:latin typeface="Arial" panose="020B0604020202020204" pitchFamily="34" charset="0"/>
            </a:endParaRPr>
          </a:p>
        </p:txBody>
      </p:sp>
    </p:spTree>
    <p:extLst>
      <p:ext uri="{BB962C8B-B14F-4D97-AF65-F5344CB8AC3E}">
        <p14:creationId xmlns:p14="http://schemas.microsoft.com/office/powerpoint/2010/main" val="931761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32</a:t>
            </a:fld>
            <a:endParaRPr lang="en-US" sz="1600" dirty="0">
              <a:latin typeface="Arial" panose="020B0604020202020204" pitchFamily="34" charset="0"/>
            </a:endParaRPr>
          </a:p>
        </p:txBody>
      </p:sp>
    </p:spTree>
    <p:extLst>
      <p:ext uri="{BB962C8B-B14F-4D97-AF65-F5344CB8AC3E}">
        <p14:creationId xmlns:p14="http://schemas.microsoft.com/office/powerpoint/2010/main" val="2998208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33</a:t>
            </a:fld>
            <a:endParaRPr lang="en-US" sz="1600" dirty="0">
              <a:latin typeface="Arial" panose="020B0604020202020204" pitchFamily="34" charset="0"/>
            </a:endParaRPr>
          </a:p>
        </p:txBody>
      </p:sp>
    </p:spTree>
    <p:extLst>
      <p:ext uri="{BB962C8B-B14F-4D97-AF65-F5344CB8AC3E}">
        <p14:creationId xmlns:p14="http://schemas.microsoft.com/office/powerpoint/2010/main" val="1389002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34</a:t>
            </a:fld>
            <a:endParaRPr lang="en-US" sz="1600" dirty="0">
              <a:latin typeface="Arial" panose="020B0604020202020204" pitchFamily="34" charset="0"/>
            </a:endParaRPr>
          </a:p>
        </p:txBody>
      </p:sp>
    </p:spTree>
    <p:extLst>
      <p:ext uri="{BB962C8B-B14F-4D97-AF65-F5344CB8AC3E}">
        <p14:creationId xmlns:p14="http://schemas.microsoft.com/office/powerpoint/2010/main" val="3866198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35</a:t>
            </a:fld>
            <a:endParaRPr lang="en-US" sz="1600" dirty="0">
              <a:latin typeface="Arial" panose="020B0604020202020204" pitchFamily="34" charset="0"/>
            </a:endParaRPr>
          </a:p>
        </p:txBody>
      </p:sp>
    </p:spTree>
    <p:extLst>
      <p:ext uri="{BB962C8B-B14F-4D97-AF65-F5344CB8AC3E}">
        <p14:creationId xmlns:p14="http://schemas.microsoft.com/office/powerpoint/2010/main" val="23831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a:t>
            </a:fld>
            <a:endParaRPr lang="en-US" sz="1600" dirty="0">
              <a:latin typeface="Arial" panose="020B0604020202020204" pitchFamily="34" charset="0"/>
            </a:endParaRPr>
          </a:p>
        </p:txBody>
      </p:sp>
    </p:spTree>
    <p:extLst>
      <p:ext uri="{BB962C8B-B14F-4D97-AF65-F5344CB8AC3E}">
        <p14:creationId xmlns:p14="http://schemas.microsoft.com/office/powerpoint/2010/main" val="277906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36</a:t>
            </a:fld>
            <a:endParaRPr lang="en-US" sz="1600" dirty="0">
              <a:latin typeface="Arial" panose="020B0604020202020204" pitchFamily="34" charset="0"/>
            </a:endParaRPr>
          </a:p>
        </p:txBody>
      </p:sp>
    </p:spTree>
    <p:extLst>
      <p:ext uri="{BB962C8B-B14F-4D97-AF65-F5344CB8AC3E}">
        <p14:creationId xmlns:p14="http://schemas.microsoft.com/office/powerpoint/2010/main" val="2925468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37</a:t>
            </a:fld>
            <a:endParaRPr lang="en-US" sz="1600" dirty="0">
              <a:latin typeface="Arial" panose="020B0604020202020204" pitchFamily="34" charset="0"/>
            </a:endParaRPr>
          </a:p>
        </p:txBody>
      </p:sp>
    </p:spTree>
    <p:extLst>
      <p:ext uri="{BB962C8B-B14F-4D97-AF65-F5344CB8AC3E}">
        <p14:creationId xmlns:p14="http://schemas.microsoft.com/office/powerpoint/2010/main" val="3533995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39</a:t>
            </a:fld>
            <a:endParaRPr lang="en-US" sz="1600" dirty="0">
              <a:latin typeface="Arial" panose="020B0604020202020204" pitchFamily="34" charset="0"/>
            </a:endParaRPr>
          </a:p>
        </p:txBody>
      </p:sp>
    </p:spTree>
    <p:extLst>
      <p:ext uri="{BB962C8B-B14F-4D97-AF65-F5344CB8AC3E}">
        <p14:creationId xmlns:p14="http://schemas.microsoft.com/office/powerpoint/2010/main" val="1232876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40</a:t>
            </a:fld>
            <a:endParaRPr lang="en-US" sz="1600" dirty="0">
              <a:latin typeface="Arial" panose="020B0604020202020204" pitchFamily="34" charset="0"/>
            </a:endParaRPr>
          </a:p>
        </p:txBody>
      </p:sp>
    </p:spTree>
    <p:extLst>
      <p:ext uri="{BB962C8B-B14F-4D97-AF65-F5344CB8AC3E}">
        <p14:creationId xmlns:p14="http://schemas.microsoft.com/office/powerpoint/2010/main" val="165662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41</a:t>
            </a:fld>
            <a:endParaRPr lang="en-US" sz="1600" dirty="0">
              <a:latin typeface="Arial" panose="020B0604020202020204" pitchFamily="34" charset="0"/>
            </a:endParaRPr>
          </a:p>
        </p:txBody>
      </p:sp>
    </p:spTree>
    <p:extLst>
      <p:ext uri="{BB962C8B-B14F-4D97-AF65-F5344CB8AC3E}">
        <p14:creationId xmlns:p14="http://schemas.microsoft.com/office/powerpoint/2010/main" val="1547751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42</a:t>
            </a:fld>
            <a:endParaRPr lang="en-US" sz="1600" dirty="0">
              <a:latin typeface="Arial" panose="020B0604020202020204" pitchFamily="34" charset="0"/>
            </a:endParaRPr>
          </a:p>
        </p:txBody>
      </p:sp>
    </p:spTree>
    <p:extLst>
      <p:ext uri="{BB962C8B-B14F-4D97-AF65-F5344CB8AC3E}">
        <p14:creationId xmlns:p14="http://schemas.microsoft.com/office/powerpoint/2010/main" val="58785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44</a:t>
            </a:fld>
            <a:endParaRPr lang="en-US" sz="1600" dirty="0">
              <a:latin typeface="Arial" panose="020B0604020202020204" pitchFamily="34" charset="0"/>
            </a:endParaRPr>
          </a:p>
        </p:txBody>
      </p:sp>
    </p:spTree>
    <p:extLst>
      <p:ext uri="{BB962C8B-B14F-4D97-AF65-F5344CB8AC3E}">
        <p14:creationId xmlns:p14="http://schemas.microsoft.com/office/powerpoint/2010/main" val="4020816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56</a:t>
            </a:fld>
            <a:endParaRPr lang="en-US" sz="1600" dirty="0">
              <a:latin typeface="Arial" panose="020B0604020202020204" pitchFamily="34" charset="0"/>
            </a:endParaRPr>
          </a:p>
        </p:txBody>
      </p:sp>
    </p:spTree>
    <p:extLst>
      <p:ext uri="{BB962C8B-B14F-4D97-AF65-F5344CB8AC3E}">
        <p14:creationId xmlns:p14="http://schemas.microsoft.com/office/powerpoint/2010/main" val="3189579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57</a:t>
            </a:fld>
            <a:endParaRPr lang="en-US" sz="1600" dirty="0">
              <a:latin typeface="Arial" panose="020B0604020202020204" pitchFamily="34" charset="0"/>
            </a:endParaRPr>
          </a:p>
        </p:txBody>
      </p:sp>
    </p:spTree>
    <p:extLst>
      <p:ext uri="{BB962C8B-B14F-4D97-AF65-F5344CB8AC3E}">
        <p14:creationId xmlns:p14="http://schemas.microsoft.com/office/powerpoint/2010/main" val="4027367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60</a:t>
            </a:fld>
            <a:endParaRPr lang="en-US" sz="1600" dirty="0">
              <a:latin typeface="Arial" panose="020B0604020202020204" pitchFamily="34" charset="0"/>
            </a:endParaRPr>
          </a:p>
        </p:txBody>
      </p:sp>
    </p:spTree>
    <p:extLst>
      <p:ext uri="{BB962C8B-B14F-4D97-AF65-F5344CB8AC3E}">
        <p14:creationId xmlns:p14="http://schemas.microsoft.com/office/powerpoint/2010/main" val="3926877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6</a:t>
            </a:fld>
            <a:endParaRPr lang="en-US" sz="1600" dirty="0">
              <a:latin typeface="Arial" panose="020B0604020202020204" pitchFamily="34" charset="0"/>
            </a:endParaRPr>
          </a:p>
        </p:txBody>
      </p:sp>
    </p:spTree>
    <p:extLst>
      <p:ext uri="{BB962C8B-B14F-4D97-AF65-F5344CB8AC3E}">
        <p14:creationId xmlns:p14="http://schemas.microsoft.com/office/powerpoint/2010/main" val="1747727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61</a:t>
            </a:fld>
            <a:endParaRPr lang="en-US" sz="1600" dirty="0">
              <a:latin typeface="Arial" panose="020B0604020202020204" pitchFamily="34" charset="0"/>
            </a:endParaRPr>
          </a:p>
        </p:txBody>
      </p:sp>
    </p:spTree>
    <p:extLst>
      <p:ext uri="{BB962C8B-B14F-4D97-AF65-F5344CB8AC3E}">
        <p14:creationId xmlns:p14="http://schemas.microsoft.com/office/powerpoint/2010/main" val="1373754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76</a:t>
            </a:fld>
            <a:endParaRPr lang="en-US" sz="1600" dirty="0">
              <a:latin typeface="Arial" panose="020B0604020202020204" pitchFamily="34" charset="0"/>
            </a:endParaRPr>
          </a:p>
        </p:txBody>
      </p:sp>
    </p:spTree>
    <p:extLst>
      <p:ext uri="{BB962C8B-B14F-4D97-AF65-F5344CB8AC3E}">
        <p14:creationId xmlns:p14="http://schemas.microsoft.com/office/powerpoint/2010/main" val="1049148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77</a:t>
            </a:fld>
            <a:endParaRPr lang="en-US" sz="1600" dirty="0">
              <a:latin typeface="Arial" panose="020B0604020202020204" pitchFamily="34" charset="0"/>
            </a:endParaRPr>
          </a:p>
        </p:txBody>
      </p:sp>
    </p:spTree>
    <p:extLst>
      <p:ext uri="{BB962C8B-B14F-4D97-AF65-F5344CB8AC3E}">
        <p14:creationId xmlns:p14="http://schemas.microsoft.com/office/powerpoint/2010/main" val="3737985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78</a:t>
            </a:fld>
            <a:endParaRPr lang="en-US" sz="1600" dirty="0">
              <a:latin typeface="Arial" panose="020B0604020202020204" pitchFamily="34" charset="0"/>
            </a:endParaRPr>
          </a:p>
        </p:txBody>
      </p:sp>
    </p:spTree>
    <p:extLst>
      <p:ext uri="{BB962C8B-B14F-4D97-AF65-F5344CB8AC3E}">
        <p14:creationId xmlns:p14="http://schemas.microsoft.com/office/powerpoint/2010/main" val="2927057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79</a:t>
            </a:fld>
            <a:endParaRPr lang="en-US" sz="1600" dirty="0">
              <a:latin typeface="Arial" panose="020B0604020202020204" pitchFamily="34" charset="0"/>
            </a:endParaRPr>
          </a:p>
        </p:txBody>
      </p:sp>
    </p:spTree>
    <p:extLst>
      <p:ext uri="{BB962C8B-B14F-4D97-AF65-F5344CB8AC3E}">
        <p14:creationId xmlns:p14="http://schemas.microsoft.com/office/powerpoint/2010/main" val="9613620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80</a:t>
            </a:fld>
            <a:endParaRPr lang="en-US" sz="1600" dirty="0">
              <a:latin typeface="Arial" panose="020B0604020202020204" pitchFamily="34" charset="0"/>
            </a:endParaRPr>
          </a:p>
        </p:txBody>
      </p:sp>
    </p:spTree>
    <p:extLst>
      <p:ext uri="{BB962C8B-B14F-4D97-AF65-F5344CB8AC3E}">
        <p14:creationId xmlns:p14="http://schemas.microsoft.com/office/powerpoint/2010/main" val="2011789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81</a:t>
            </a:fld>
            <a:endParaRPr lang="en-US" sz="1600" dirty="0">
              <a:latin typeface="Arial" panose="020B0604020202020204" pitchFamily="34" charset="0"/>
            </a:endParaRPr>
          </a:p>
        </p:txBody>
      </p:sp>
    </p:spTree>
    <p:extLst>
      <p:ext uri="{BB962C8B-B14F-4D97-AF65-F5344CB8AC3E}">
        <p14:creationId xmlns:p14="http://schemas.microsoft.com/office/powerpoint/2010/main" val="3690042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82</a:t>
            </a:fld>
            <a:endParaRPr lang="en-US" sz="1600" dirty="0">
              <a:latin typeface="Arial" panose="020B0604020202020204" pitchFamily="34" charset="0"/>
            </a:endParaRPr>
          </a:p>
        </p:txBody>
      </p:sp>
    </p:spTree>
    <p:extLst>
      <p:ext uri="{BB962C8B-B14F-4D97-AF65-F5344CB8AC3E}">
        <p14:creationId xmlns:p14="http://schemas.microsoft.com/office/powerpoint/2010/main" val="354537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83</a:t>
            </a:fld>
            <a:endParaRPr lang="en-US" sz="1600" dirty="0">
              <a:latin typeface="Arial" panose="020B0604020202020204" pitchFamily="34" charset="0"/>
            </a:endParaRPr>
          </a:p>
        </p:txBody>
      </p:sp>
    </p:spTree>
    <p:extLst>
      <p:ext uri="{BB962C8B-B14F-4D97-AF65-F5344CB8AC3E}">
        <p14:creationId xmlns:p14="http://schemas.microsoft.com/office/powerpoint/2010/main" val="3764554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84</a:t>
            </a:fld>
            <a:endParaRPr lang="en-US" sz="1600" dirty="0">
              <a:latin typeface="Arial" panose="020B0604020202020204" pitchFamily="34" charset="0"/>
            </a:endParaRPr>
          </a:p>
        </p:txBody>
      </p:sp>
    </p:spTree>
    <p:extLst>
      <p:ext uri="{BB962C8B-B14F-4D97-AF65-F5344CB8AC3E}">
        <p14:creationId xmlns:p14="http://schemas.microsoft.com/office/powerpoint/2010/main" val="248245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7</a:t>
            </a:fld>
            <a:endParaRPr lang="en-US" sz="1600" dirty="0">
              <a:latin typeface="Arial" panose="020B0604020202020204" pitchFamily="34" charset="0"/>
            </a:endParaRPr>
          </a:p>
        </p:txBody>
      </p:sp>
    </p:spTree>
    <p:extLst>
      <p:ext uri="{BB962C8B-B14F-4D97-AF65-F5344CB8AC3E}">
        <p14:creationId xmlns:p14="http://schemas.microsoft.com/office/powerpoint/2010/main" val="335922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85</a:t>
            </a:fld>
            <a:endParaRPr lang="en-US" sz="1600" dirty="0">
              <a:latin typeface="Arial" panose="020B0604020202020204" pitchFamily="34" charset="0"/>
            </a:endParaRPr>
          </a:p>
        </p:txBody>
      </p:sp>
    </p:spTree>
    <p:extLst>
      <p:ext uri="{BB962C8B-B14F-4D97-AF65-F5344CB8AC3E}">
        <p14:creationId xmlns:p14="http://schemas.microsoft.com/office/powerpoint/2010/main" val="1855911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86</a:t>
            </a:fld>
            <a:endParaRPr lang="en-US" sz="1600" dirty="0">
              <a:latin typeface="Arial" panose="020B0604020202020204" pitchFamily="34" charset="0"/>
            </a:endParaRPr>
          </a:p>
        </p:txBody>
      </p:sp>
    </p:spTree>
    <p:extLst>
      <p:ext uri="{BB962C8B-B14F-4D97-AF65-F5344CB8AC3E}">
        <p14:creationId xmlns:p14="http://schemas.microsoft.com/office/powerpoint/2010/main" val="1301547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87</a:t>
            </a:fld>
            <a:endParaRPr lang="en-US" sz="1600" dirty="0">
              <a:latin typeface="Arial" panose="020B0604020202020204" pitchFamily="34" charset="0"/>
            </a:endParaRPr>
          </a:p>
        </p:txBody>
      </p:sp>
    </p:spTree>
    <p:extLst>
      <p:ext uri="{BB962C8B-B14F-4D97-AF65-F5344CB8AC3E}">
        <p14:creationId xmlns:p14="http://schemas.microsoft.com/office/powerpoint/2010/main" val="1221369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92</a:t>
            </a:fld>
            <a:endParaRPr lang="en-US" sz="1600" dirty="0">
              <a:latin typeface="Arial" panose="020B0604020202020204" pitchFamily="34" charset="0"/>
            </a:endParaRPr>
          </a:p>
        </p:txBody>
      </p:sp>
    </p:spTree>
    <p:extLst>
      <p:ext uri="{BB962C8B-B14F-4D97-AF65-F5344CB8AC3E}">
        <p14:creationId xmlns:p14="http://schemas.microsoft.com/office/powerpoint/2010/main" val="3966011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99</a:t>
            </a:fld>
            <a:endParaRPr lang="en-US" sz="1600" dirty="0">
              <a:latin typeface="Arial" panose="020B0604020202020204" pitchFamily="34" charset="0"/>
            </a:endParaRPr>
          </a:p>
        </p:txBody>
      </p:sp>
    </p:spTree>
    <p:extLst>
      <p:ext uri="{BB962C8B-B14F-4D97-AF65-F5344CB8AC3E}">
        <p14:creationId xmlns:p14="http://schemas.microsoft.com/office/powerpoint/2010/main" val="2287511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100</a:t>
            </a:fld>
            <a:endParaRPr lang="en-US" sz="1600" dirty="0">
              <a:latin typeface="Arial" panose="020B0604020202020204" pitchFamily="34" charset="0"/>
            </a:endParaRPr>
          </a:p>
        </p:txBody>
      </p:sp>
    </p:spTree>
    <p:extLst>
      <p:ext uri="{BB962C8B-B14F-4D97-AF65-F5344CB8AC3E}">
        <p14:creationId xmlns:p14="http://schemas.microsoft.com/office/powerpoint/2010/main" val="3667227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107</a:t>
            </a:fld>
            <a:endParaRPr lang="en-US" sz="1600" dirty="0">
              <a:latin typeface="Arial" panose="020B0604020202020204" pitchFamily="34" charset="0"/>
            </a:endParaRPr>
          </a:p>
        </p:txBody>
      </p:sp>
    </p:spTree>
    <p:extLst>
      <p:ext uri="{BB962C8B-B14F-4D97-AF65-F5344CB8AC3E}">
        <p14:creationId xmlns:p14="http://schemas.microsoft.com/office/powerpoint/2010/main" val="205913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108</a:t>
            </a:fld>
            <a:endParaRPr lang="en-US" sz="1600" dirty="0">
              <a:latin typeface="Arial" panose="020B0604020202020204" pitchFamily="34" charset="0"/>
            </a:endParaRPr>
          </a:p>
        </p:txBody>
      </p:sp>
    </p:spTree>
    <p:extLst>
      <p:ext uri="{BB962C8B-B14F-4D97-AF65-F5344CB8AC3E}">
        <p14:creationId xmlns:p14="http://schemas.microsoft.com/office/powerpoint/2010/main" val="3255892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109</a:t>
            </a:fld>
            <a:endParaRPr lang="en-US" sz="1600" dirty="0">
              <a:latin typeface="Arial" panose="020B0604020202020204" pitchFamily="34" charset="0"/>
            </a:endParaRPr>
          </a:p>
        </p:txBody>
      </p:sp>
    </p:spTree>
    <p:extLst>
      <p:ext uri="{BB962C8B-B14F-4D97-AF65-F5344CB8AC3E}">
        <p14:creationId xmlns:p14="http://schemas.microsoft.com/office/powerpoint/2010/main" val="3020344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111</a:t>
            </a:fld>
            <a:endParaRPr lang="en-US" sz="1600" dirty="0">
              <a:latin typeface="Arial" panose="020B0604020202020204" pitchFamily="34" charset="0"/>
            </a:endParaRPr>
          </a:p>
        </p:txBody>
      </p:sp>
    </p:spTree>
    <p:extLst>
      <p:ext uri="{BB962C8B-B14F-4D97-AF65-F5344CB8AC3E}">
        <p14:creationId xmlns:p14="http://schemas.microsoft.com/office/powerpoint/2010/main" val="421710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8</a:t>
            </a:fld>
            <a:endParaRPr lang="en-US" sz="1600" dirty="0">
              <a:latin typeface="Arial" panose="020B0604020202020204" pitchFamily="34" charset="0"/>
            </a:endParaRPr>
          </a:p>
        </p:txBody>
      </p:sp>
    </p:spTree>
    <p:extLst>
      <p:ext uri="{BB962C8B-B14F-4D97-AF65-F5344CB8AC3E}">
        <p14:creationId xmlns:p14="http://schemas.microsoft.com/office/powerpoint/2010/main" val="1573729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112</a:t>
            </a:fld>
            <a:endParaRPr lang="en-US" sz="1600" dirty="0">
              <a:latin typeface="Arial" panose="020B0604020202020204" pitchFamily="34" charset="0"/>
            </a:endParaRPr>
          </a:p>
        </p:txBody>
      </p:sp>
    </p:spTree>
    <p:extLst>
      <p:ext uri="{BB962C8B-B14F-4D97-AF65-F5344CB8AC3E}">
        <p14:creationId xmlns:p14="http://schemas.microsoft.com/office/powerpoint/2010/main" val="4302341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en-US" sz="2200"/>
              <a:t>113</a:t>
            </a:fld>
            <a:endParaRPr lang="en-US" sz="2200"/>
          </a:p>
        </p:txBody>
      </p:sp>
    </p:spTree>
    <p:extLst>
      <p:ext uri="{BB962C8B-B14F-4D97-AF65-F5344CB8AC3E}">
        <p14:creationId xmlns:p14="http://schemas.microsoft.com/office/powerpoint/2010/main" val="133728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9</a:t>
            </a:fld>
            <a:endParaRPr lang="en-US" sz="1600" dirty="0">
              <a:latin typeface="Arial" panose="020B0604020202020204" pitchFamily="34" charset="0"/>
            </a:endParaRPr>
          </a:p>
        </p:txBody>
      </p:sp>
    </p:spTree>
    <p:extLst>
      <p:ext uri="{BB962C8B-B14F-4D97-AF65-F5344CB8AC3E}">
        <p14:creationId xmlns:p14="http://schemas.microsoft.com/office/powerpoint/2010/main" val="1717190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11</a:t>
            </a:fld>
            <a:endParaRPr lang="en-US" sz="1600" dirty="0">
              <a:latin typeface="Arial" panose="020B0604020202020204" pitchFamily="34" charset="0"/>
            </a:endParaRPr>
          </a:p>
        </p:txBody>
      </p:sp>
    </p:spTree>
    <p:extLst>
      <p:ext uri="{BB962C8B-B14F-4D97-AF65-F5344CB8AC3E}">
        <p14:creationId xmlns:p14="http://schemas.microsoft.com/office/powerpoint/2010/main" val="3062010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D440946-B3FE-4062-9BAE-4125F5E6CB49}" type="slidenum">
              <a:rPr lang="en-US" sz="1600" smtClean="0">
                <a:latin typeface="Arial" panose="020B0604020202020204" pitchFamily="34" charset="0"/>
              </a:rPr>
              <a:t>12</a:t>
            </a:fld>
            <a:endParaRPr lang="en-US" sz="1600" dirty="0">
              <a:latin typeface="Arial" panose="020B0604020202020204" pitchFamily="34" charset="0"/>
            </a:endParaRPr>
          </a:p>
        </p:txBody>
      </p:sp>
    </p:spTree>
    <p:extLst>
      <p:ext uri="{BB962C8B-B14F-4D97-AF65-F5344CB8AC3E}">
        <p14:creationId xmlns:p14="http://schemas.microsoft.com/office/powerpoint/2010/main" val="3498020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titl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6097587" y="2313524"/>
            <a:ext cx="5797472" cy="2702697"/>
          </a:xfrm>
        </p:spPr>
        <p:txBody>
          <a:bodyPr anchor="ctr"/>
          <a:lstStyle>
            <a:lvl1pPr algn="l">
              <a:defRPr sz="3601" b="1">
                <a:solidFill>
                  <a:schemeClr val="bg1"/>
                </a:solidFill>
              </a:defRPr>
            </a:lvl1pPr>
          </a:lstStyle>
          <a:p>
            <a:r>
              <a:rPr lang="en-US" dirty="0"/>
              <a:t>Presentation title</a:t>
            </a:r>
            <a:endParaRPr lang="fr-FR" dirty="0"/>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6097587" y="5016221"/>
            <a:ext cx="5797472" cy="1078014"/>
          </a:xfrm>
        </p:spPr>
        <p:txBody>
          <a:bodyPr/>
          <a:lstStyle>
            <a:lvl1pPr marL="0" indent="0" algn="l">
              <a:buNone/>
              <a:defRPr sz="1800">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en-US" dirty="0"/>
              <a:t>Presenter</a:t>
            </a:r>
            <a:endParaRPr lang="fr-FR" dirty="0"/>
          </a:p>
        </p:txBody>
      </p:sp>
      <p:sp>
        <p:nvSpPr>
          <p:cNvPr id="9" name="Rectangle 8">
            <a:extLst>
              <a:ext uri="{FF2B5EF4-FFF2-40B4-BE49-F238E27FC236}">
                <a16:creationId xmlns:a16="http://schemas.microsoft.com/office/drawing/2014/main" id="{B564B28F-A25E-4825-B94D-B2AD0EA2A9F6}"/>
              </a:ext>
            </a:extLst>
          </p:cNvPr>
          <p:cNvSpPr/>
          <p:nvPr/>
        </p:nvSpPr>
        <p:spPr>
          <a:xfrm>
            <a:off x="-228" y="0"/>
            <a:ext cx="439170" cy="6859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8" name="Graphic 7">
            <a:extLst>
              <a:ext uri="{FF2B5EF4-FFF2-40B4-BE49-F238E27FC236}">
                <a16:creationId xmlns:a16="http://schemas.microsoft.com/office/drawing/2014/main" id="{020E53B0-4A6F-4EA6-BAD9-3F108425261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28111" y="0"/>
            <a:ext cx="2367064" cy="1824710"/>
          </a:xfrm>
          <a:prstGeom prst="rect">
            <a:avLst/>
          </a:prstGeom>
        </p:spPr>
      </p:pic>
      <p:sp>
        <p:nvSpPr>
          <p:cNvPr id="26" name="Picture Placeholder 14">
            <a:extLst>
              <a:ext uri="{FF2B5EF4-FFF2-40B4-BE49-F238E27FC236}">
                <a16:creationId xmlns:a16="http://schemas.microsoft.com/office/drawing/2014/main" id="{21F7501C-E215-48DE-9901-1589EACC1FF6}"/>
              </a:ext>
            </a:extLst>
          </p:cNvPr>
          <p:cNvSpPr>
            <a:spLocks noGrp="1"/>
          </p:cNvSpPr>
          <p:nvPr>
            <p:ph type="pic" sz="quarter" idx="12" hasCustomPrompt="1"/>
          </p:nvPr>
        </p:nvSpPr>
        <p:spPr>
          <a:xfrm>
            <a:off x="438942" y="0"/>
            <a:ext cx="6282068" cy="6859588"/>
          </a:xfrm>
          <a:custGeom>
            <a:avLst/>
            <a:gdLst>
              <a:gd name="connsiteX0" fmla="*/ 0 w 6280432"/>
              <a:gd name="connsiteY0" fmla="*/ 0 h 6858000"/>
              <a:gd name="connsiteX1" fmla="*/ 6280432 w 6280432"/>
              <a:gd name="connsiteY1" fmla="*/ 0 h 6858000"/>
              <a:gd name="connsiteX2" fmla="*/ 6280432 w 6280432"/>
              <a:gd name="connsiteY2" fmla="*/ 2281561 h 6858000"/>
              <a:gd name="connsiteX3" fmla="*/ 5466285 w 6280432"/>
              <a:gd name="connsiteY3" fmla="*/ 2281561 h 6858000"/>
              <a:gd name="connsiteX4" fmla="*/ 5466285 w 6280432"/>
              <a:gd name="connsiteY4" fmla="*/ 6858000 h 6858000"/>
              <a:gd name="connsiteX5" fmla="*/ 0 w 628043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0432" h="6858000">
                <a:moveTo>
                  <a:pt x="0" y="0"/>
                </a:moveTo>
                <a:lnTo>
                  <a:pt x="6280432" y="0"/>
                </a:lnTo>
                <a:lnTo>
                  <a:pt x="6280432" y="2281561"/>
                </a:lnTo>
                <a:lnTo>
                  <a:pt x="5466285" y="2281561"/>
                </a:lnTo>
                <a:lnTo>
                  <a:pt x="5466285" y="6858000"/>
                </a:lnTo>
                <a:lnTo>
                  <a:pt x="0" y="6858000"/>
                </a:lnTo>
                <a:close/>
              </a:path>
            </a:pathLst>
          </a:custGeom>
          <a:solidFill>
            <a:schemeClr val="bg2"/>
          </a:solidFill>
        </p:spPr>
        <p:txBody>
          <a:bodyPr wrap="square" anchor="ctr">
            <a:noAutofit/>
          </a:bodyPr>
          <a:lstStyle>
            <a:lvl1pPr marL="0" indent="0" algn="ctr">
              <a:buFontTx/>
              <a:buNone/>
              <a:defRPr baseline="0">
                <a:solidFill>
                  <a:schemeClr val="tx1"/>
                </a:solidFill>
              </a:defRPr>
            </a:lvl1pPr>
          </a:lstStyle>
          <a:p>
            <a:r>
              <a:rPr lang="en-US" dirty="0"/>
              <a:t>Drag and drop </a:t>
            </a:r>
            <a:br>
              <a:rPr lang="en-US" dirty="0"/>
            </a:br>
            <a:r>
              <a:rPr lang="en-US" dirty="0"/>
              <a:t>a picture here</a:t>
            </a:r>
          </a:p>
        </p:txBody>
      </p:sp>
    </p:spTree>
    <p:extLst>
      <p:ext uri="{BB962C8B-B14F-4D97-AF65-F5344CB8AC3E}">
        <p14:creationId xmlns:p14="http://schemas.microsoft.com/office/powerpoint/2010/main" val="2810139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 title without pictur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1156002" y="2086459"/>
            <a:ext cx="7809357" cy="2929762"/>
          </a:xfrm>
        </p:spPr>
        <p:txBody>
          <a:bodyPr anchor="ctr"/>
          <a:lstStyle>
            <a:lvl1pPr algn="l">
              <a:defRPr sz="3601" b="1">
                <a:solidFill>
                  <a:schemeClr val="bg1"/>
                </a:solidFill>
              </a:defRPr>
            </a:lvl1pPr>
          </a:lstStyle>
          <a:p>
            <a:r>
              <a:rPr lang="en-US" dirty="0"/>
              <a:t>Presentation title</a:t>
            </a:r>
            <a:endParaRPr lang="fr-FR" dirty="0"/>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1156002" y="5016221"/>
            <a:ext cx="7809357" cy="1078014"/>
          </a:xfrm>
        </p:spPr>
        <p:txBody>
          <a:bodyPr/>
          <a:lstStyle>
            <a:lvl1pPr marL="0" indent="0" algn="l">
              <a:buNone/>
              <a:defRPr sz="1800">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en-US" dirty="0"/>
              <a:t>Presenter</a:t>
            </a:r>
            <a:endParaRPr lang="fr-FR" dirty="0"/>
          </a:p>
        </p:txBody>
      </p:sp>
      <p:pic>
        <p:nvPicPr>
          <p:cNvPr id="15" name="Graphic 14">
            <a:extLst>
              <a:ext uri="{FF2B5EF4-FFF2-40B4-BE49-F238E27FC236}">
                <a16:creationId xmlns:a16="http://schemas.microsoft.com/office/drawing/2014/main" id="{92FC3CE6-78BD-44D0-9BE3-1EF21AC5DD2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28111" y="0"/>
            <a:ext cx="2367064" cy="1824710"/>
          </a:xfrm>
          <a:prstGeom prst="rect">
            <a:avLst/>
          </a:prstGeom>
        </p:spPr>
      </p:pic>
      <p:sp>
        <p:nvSpPr>
          <p:cNvPr id="13" name="Freeform: Shape 12">
            <a:extLst>
              <a:ext uri="{FF2B5EF4-FFF2-40B4-BE49-F238E27FC236}">
                <a16:creationId xmlns:a16="http://schemas.microsoft.com/office/drawing/2014/main" id="{DDF7C4B5-15B1-42E4-9F81-B5E59B0C5030}"/>
              </a:ext>
            </a:extLst>
          </p:cNvPr>
          <p:cNvSpPr/>
          <p:nvPr/>
        </p:nvSpPr>
        <p:spPr>
          <a:xfrm>
            <a:off x="-228" y="0"/>
            <a:ext cx="1156229" cy="6859588"/>
          </a:xfrm>
          <a:custGeom>
            <a:avLst/>
            <a:gdLst>
              <a:gd name="connsiteX0" fmla="*/ 0 w 1155928"/>
              <a:gd name="connsiteY0" fmla="*/ 0 h 6858000"/>
              <a:gd name="connsiteX1" fmla="*/ 439056 w 1155928"/>
              <a:gd name="connsiteY1" fmla="*/ 0 h 6858000"/>
              <a:gd name="connsiteX2" fmla="*/ 1155928 w 1155928"/>
              <a:gd name="connsiteY2" fmla="*/ 0 h 6858000"/>
              <a:gd name="connsiteX3" fmla="*/ 1155928 w 1155928"/>
              <a:gd name="connsiteY3" fmla="*/ 1714500 h 6858000"/>
              <a:gd name="connsiteX4" fmla="*/ 439056 w 1155928"/>
              <a:gd name="connsiteY4" fmla="*/ 1714500 h 6858000"/>
              <a:gd name="connsiteX5" fmla="*/ 439056 w 1155928"/>
              <a:gd name="connsiteY5" fmla="*/ 6858000 h 6858000"/>
              <a:gd name="connsiteX6" fmla="*/ 0 w 11559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928" h="6858000">
                <a:moveTo>
                  <a:pt x="0" y="0"/>
                </a:moveTo>
                <a:lnTo>
                  <a:pt x="439056" y="0"/>
                </a:lnTo>
                <a:lnTo>
                  <a:pt x="1155928" y="0"/>
                </a:lnTo>
                <a:lnTo>
                  <a:pt x="1155928" y="1714500"/>
                </a:lnTo>
                <a:lnTo>
                  <a:pt x="439056" y="1714500"/>
                </a:lnTo>
                <a:lnTo>
                  <a:pt x="439056"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Tree>
    <p:extLst>
      <p:ext uri="{BB962C8B-B14F-4D97-AF65-F5344CB8AC3E}">
        <p14:creationId xmlns:p14="http://schemas.microsoft.com/office/powerpoint/2010/main" val="42306497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spcBef>
                <a:spcPts val="1200"/>
              </a:spcBef>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p:txBody>
          <a:bodyPr/>
          <a:lstStyle>
            <a:lvl1pPr>
              <a:defRPr/>
            </a:lvl1pPr>
          </a:lstStyle>
          <a:p>
            <a:r>
              <a:rPr lang="en-US" dirty="0"/>
              <a:t>Slide title</a:t>
            </a:r>
          </a:p>
        </p:txBody>
      </p:sp>
      <p:sp>
        <p:nvSpPr>
          <p:cNvPr id="4" name="Date Placeholder 3">
            <a:extLst>
              <a:ext uri="{FF2B5EF4-FFF2-40B4-BE49-F238E27FC236}">
                <a16:creationId xmlns:a16="http://schemas.microsoft.com/office/drawing/2014/main" id="{706EF7C4-3513-40DF-91A6-018C8E9ACF4C}"/>
              </a:ext>
            </a:extLst>
          </p:cNvPr>
          <p:cNvSpPr>
            <a:spLocks noGrp="1"/>
          </p:cNvSpPr>
          <p:nvPr>
            <p:ph type="dt" sz="half" idx="10"/>
          </p:nvPr>
        </p:nvSpPr>
        <p:spPr/>
        <p:txBody>
          <a:bodyPr/>
          <a:lstStyle/>
          <a:p>
            <a:fld id="{E7EB0503-5285-42E0-B374-348E3C8B6206}" type="datetime1">
              <a:rPr lang="fr-FR" smtClean="0"/>
              <a:t>21/02/2022</a:t>
            </a:fld>
            <a:endParaRPr lang="fr-FR"/>
          </a:p>
        </p:txBody>
      </p:sp>
      <p:sp>
        <p:nvSpPr>
          <p:cNvPr id="5" name="Footer Placeholder 4">
            <a:extLst>
              <a:ext uri="{FF2B5EF4-FFF2-40B4-BE49-F238E27FC236}">
                <a16:creationId xmlns:a16="http://schemas.microsoft.com/office/drawing/2014/main" id="{4D2B796A-0B1E-46FA-AC86-9A7803DF8CB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6" name="Slide Number Placeholder 5">
            <a:extLst>
              <a:ext uri="{FF2B5EF4-FFF2-40B4-BE49-F238E27FC236}">
                <a16:creationId xmlns:a16="http://schemas.microsoft.com/office/drawing/2014/main" id="{1098E223-380C-4295-85FF-7B9C2423BBBE}"/>
              </a:ext>
            </a:extLst>
          </p:cNvPr>
          <p:cNvSpPr>
            <a:spLocks noGrp="1"/>
          </p:cNvSpPr>
          <p:nvPr>
            <p:ph type="sldNum" sz="quarter" idx="12"/>
          </p:nvPr>
        </p:nvSpPr>
        <p:spPr/>
        <p:txBody>
          <a:bodyPr/>
          <a:lstStyle/>
          <a:p>
            <a:fld id="{5B31B9E4-8E4D-4C86-BFD7-412B282B373B}" type="slidenum">
              <a:rPr lang="fr-FR" smtClean="0"/>
              <a:pPr/>
              <a:t>‹#›</a:t>
            </a:fld>
            <a:endParaRPr lang="fr-FR" dirty="0"/>
          </a:p>
        </p:txBody>
      </p:sp>
    </p:spTree>
    <p:extLst>
      <p:ext uri="{BB962C8B-B14F-4D97-AF65-F5344CB8AC3E}">
        <p14:creationId xmlns:p14="http://schemas.microsoft.com/office/powerpoint/2010/main" val="1541084101"/>
      </p:ext>
    </p:extLst>
  </p:cSld>
  <p:clrMapOvr>
    <a:masterClrMapping/>
  </p:clrMapOvr>
  <p:extLst>
    <p:ext uri="{DCECCB84-F9BA-43D5-87BE-67443E8EF086}">
      <p15:sldGuideLst xmlns:p15="http://schemas.microsoft.com/office/powerpoint/2012/main">
        <p15:guide id="1" pos="5654">
          <p15:clr>
            <a:srgbClr val="FBAE40"/>
          </p15:clr>
        </p15:guide>
        <p15:guide id="2" pos="726">
          <p15:clr>
            <a:srgbClr val="FBAE40"/>
          </p15:clr>
        </p15:guide>
        <p15:guide id="3" orient="horz" pos="137">
          <p15:clr>
            <a:srgbClr val="FBAE40"/>
          </p15:clr>
        </p15:guide>
        <p15:guide id="4" orient="horz" pos="6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34" y="419991"/>
            <a:ext cx="9375042" cy="1484656"/>
          </a:xfrm>
          <a:solidFill>
            <a:schemeClr val="accent4"/>
          </a:solidFill>
        </p:spPr>
        <p:txBody>
          <a:bodyPr vert="horz" lIns="91440" tIns="45720" rIns="288000" bIns="45720" rtlCol="0" anchor="ctr">
            <a:noAutofit/>
          </a:bodyPr>
          <a:lstStyle>
            <a:lvl1pPr marL="263578" indent="0" algn="l">
              <a:defRPr lang="en-US" sz="3601" b="1" dirty="0">
                <a:solidFill>
                  <a:schemeClr val="tx1"/>
                </a:solidFill>
              </a:defRPr>
            </a:lvl1pPr>
          </a:lstStyle>
          <a:p>
            <a:pPr lvl="0"/>
            <a:r>
              <a:rPr lang="en-US" dirty="0"/>
              <a:t>Section title</a:t>
            </a:r>
          </a:p>
        </p:txBody>
      </p:sp>
      <p:pic>
        <p:nvPicPr>
          <p:cNvPr id="6" name="Graphic 5">
            <a:extLst>
              <a:ext uri="{FF2B5EF4-FFF2-40B4-BE49-F238E27FC236}">
                <a16:creationId xmlns:a16="http://schemas.microsoft.com/office/drawing/2014/main" id="{2010E20D-C2F4-4C57-9379-900BECBE540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617" y="6096111"/>
            <a:ext cx="990283" cy="763384"/>
          </a:xfrm>
          <a:prstGeom prst="rect">
            <a:avLst/>
          </a:prstGeom>
        </p:spPr>
      </p:pic>
      <p:sp>
        <p:nvSpPr>
          <p:cNvPr id="7" name="Picture Placeholder 6">
            <a:extLst>
              <a:ext uri="{FF2B5EF4-FFF2-40B4-BE49-F238E27FC236}">
                <a16:creationId xmlns:a16="http://schemas.microsoft.com/office/drawing/2014/main" id="{83CCF378-34BF-4EE7-87EE-0F21AAF7F209}"/>
              </a:ext>
            </a:extLst>
          </p:cNvPr>
          <p:cNvSpPr>
            <a:spLocks noGrp="1"/>
          </p:cNvSpPr>
          <p:nvPr>
            <p:ph type="pic" sz="quarter" idx="10" hasCustomPrompt="1"/>
          </p:nvPr>
        </p:nvSpPr>
        <p:spPr>
          <a:xfrm>
            <a:off x="0" y="1305228"/>
            <a:ext cx="12195175" cy="5554361"/>
          </a:xfrm>
          <a:custGeom>
            <a:avLst/>
            <a:gdLst>
              <a:gd name="connsiteX0" fmla="*/ 0 w 12192000"/>
              <a:gd name="connsiteY0" fmla="*/ 5552981 h 5553075"/>
              <a:gd name="connsiteX1" fmla="*/ 12192000 w 12192000"/>
              <a:gd name="connsiteY1" fmla="*/ 5552981 h 5553075"/>
              <a:gd name="connsiteX2" fmla="*/ 12192000 w 12192000"/>
              <a:gd name="connsiteY2" fmla="*/ 5553075 h 5553075"/>
              <a:gd name="connsiteX3" fmla="*/ 0 w 12192000"/>
              <a:gd name="connsiteY3" fmla="*/ 5553075 h 5553075"/>
              <a:gd name="connsiteX4" fmla="*/ 0 w 12192000"/>
              <a:gd name="connsiteY4" fmla="*/ 0 h 5553075"/>
              <a:gd name="connsiteX5" fmla="*/ 2819401 w 12192000"/>
              <a:gd name="connsiteY5" fmla="*/ 0 h 5553075"/>
              <a:gd name="connsiteX6" fmla="*/ 2819401 w 12192000"/>
              <a:gd name="connsiteY6" fmla="*/ 599281 h 5553075"/>
              <a:gd name="connsiteX7" fmla="*/ 12192000 w 12192000"/>
              <a:gd name="connsiteY7" fmla="*/ 599281 h 5553075"/>
              <a:gd name="connsiteX8" fmla="*/ 12192000 w 12192000"/>
              <a:gd name="connsiteY8" fmla="*/ 4787900 h 5553075"/>
              <a:gd name="connsiteX9" fmla="*/ 1683657 w 12192000"/>
              <a:gd name="connsiteY9" fmla="*/ 4787900 h 5553075"/>
              <a:gd name="connsiteX10" fmla="*/ 1683657 w 12192000"/>
              <a:gd name="connsiteY10" fmla="*/ 4631418 h 5553075"/>
              <a:gd name="connsiteX11" fmla="*/ 0 w 12192000"/>
              <a:gd name="connsiteY11" fmla="*/ 4631418 h 555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553075">
                <a:moveTo>
                  <a:pt x="0" y="5552981"/>
                </a:moveTo>
                <a:lnTo>
                  <a:pt x="12192000" y="5552981"/>
                </a:lnTo>
                <a:lnTo>
                  <a:pt x="12192000" y="5553075"/>
                </a:lnTo>
                <a:lnTo>
                  <a:pt x="0" y="5553075"/>
                </a:lnTo>
                <a:close/>
                <a:moveTo>
                  <a:pt x="0" y="0"/>
                </a:moveTo>
                <a:lnTo>
                  <a:pt x="2819401" y="0"/>
                </a:lnTo>
                <a:lnTo>
                  <a:pt x="2819401" y="599281"/>
                </a:lnTo>
                <a:lnTo>
                  <a:pt x="12192000" y="599281"/>
                </a:lnTo>
                <a:lnTo>
                  <a:pt x="12192000" y="4787900"/>
                </a:lnTo>
                <a:lnTo>
                  <a:pt x="1683657" y="4787900"/>
                </a:lnTo>
                <a:lnTo>
                  <a:pt x="1683657" y="4631418"/>
                </a:lnTo>
                <a:lnTo>
                  <a:pt x="0" y="4631418"/>
                </a:lnTo>
                <a:close/>
              </a:path>
            </a:pathLst>
          </a:custGeom>
          <a:noFill/>
        </p:spPr>
        <p:txBody>
          <a:bodyPr vert="horz" wrap="none" lIns="91440" tIns="45720" rIns="90000" bIns="45720" rtlCol="0" anchor="ctr">
            <a:noAutofit/>
          </a:bodyPr>
          <a:lstStyle>
            <a:lvl1pPr algn="ctr">
              <a:buClr>
                <a:schemeClr val="tx1"/>
              </a:buClr>
              <a:defRPr lang="en-US" baseline="0">
                <a:solidFill>
                  <a:schemeClr val="bg2"/>
                </a:solidFill>
              </a:defRPr>
            </a:lvl1pPr>
          </a:lstStyle>
          <a:p>
            <a:pPr marL="261990" lvl="0" indent="-261990" algn="ctr"/>
            <a:r>
              <a:rPr lang="en-US" dirty="0"/>
              <a:t>Drag and drop a picture here (optional)</a:t>
            </a:r>
          </a:p>
        </p:txBody>
      </p:sp>
    </p:spTree>
    <p:extLst>
      <p:ext uri="{BB962C8B-B14F-4D97-AF65-F5344CB8AC3E}">
        <p14:creationId xmlns:p14="http://schemas.microsoft.com/office/powerpoint/2010/main" val="821936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nten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00115" y="1484657"/>
            <a:ext cx="5721253" cy="4609579"/>
          </a:xfrm>
        </p:spPr>
        <p:txBody>
          <a:bodyPr/>
          <a:lstStyle>
            <a:lvl1pPr>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7587" y="1484657"/>
            <a:ext cx="5721890" cy="4609579"/>
          </a:xfrm>
        </p:spPr>
        <p:txBody>
          <a:bodyPr/>
          <a:lstStyle>
            <a:lvl1pPr>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Slide title</a:t>
            </a:r>
          </a:p>
        </p:txBody>
      </p:sp>
      <p:sp>
        <p:nvSpPr>
          <p:cNvPr id="2" name="Date Placeholder 1">
            <a:extLst>
              <a:ext uri="{FF2B5EF4-FFF2-40B4-BE49-F238E27FC236}">
                <a16:creationId xmlns:a16="http://schemas.microsoft.com/office/drawing/2014/main" id="{53788507-3E03-4FB3-A132-78A9397820B6}"/>
              </a:ext>
            </a:extLst>
          </p:cNvPr>
          <p:cNvSpPr>
            <a:spLocks noGrp="1"/>
          </p:cNvSpPr>
          <p:nvPr>
            <p:ph type="dt" sz="half" idx="10"/>
          </p:nvPr>
        </p:nvSpPr>
        <p:spPr/>
        <p:txBody>
          <a:bodyPr/>
          <a:lstStyle/>
          <a:p>
            <a:fld id="{AC63E861-C82A-4815-9D64-44A1F762DDAA}" type="datetime1">
              <a:rPr lang="fr-FR" smtClean="0"/>
              <a:t>21/02/2022</a:t>
            </a:fld>
            <a:endParaRPr lang="fr-FR"/>
          </a:p>
        </p:txBody>
      </p:sp>
      <p:sp>
        <p:nvSpPr>
          <p:cNvPr id="7" name="Footer Placeholder 6">
            <a:extLst>
              <a:ext uri="{FF2B5EF4-FFF2-40B4-BE49-F238E27FC236}">
                <a16:creationId xmlns:a16="http://schemas.microsoft.com/office/drawing/2014/main" id="{49E28F68-9BF2-4E8D-9900-2B961920C10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8" name="Slide Number Placeholder 7">
            <a:extLst>
              <a:ext uri="{FF2B5EF4-FFF2-40B4-BE49-F238E27FC236}">
                <a16:creationId xmlns:a16="http://schemas.microsoft.com/office/drawing/2014/main" id="{E2468ACE-19CE-4D11-BE8C-BF854FA85EA3}"/>
              </a:ext>
            </a:extLst>
          </p:cNvPr>
          <p:cNvSpPr>
            <a:spLocks noGrp="1"/>
          </p:cNvSpPr>
          <p:nvPr>
            <p:ph type="sldNum" sz="quarter" idx="12"/>
          </p:nvPr>
        </p:nvSpPr>
        <p:spPr/>
        <p:txBody>
          <a:bodyPr/>
          <a:lstStyle/>
          <a:p>
            <a:fld id="{5B31B9E4-8E4D-4C86-BFD7-412B282B373B}" type="slidenum">
              <a:rPr lang="fr-FR" smtClean="0"/>
              <a:pPr/>
              <a:t>‹#›</a:t>
            </a:fld>
            <a:endParaRPr lang="fr-FR" dirty="0"/>
          </a:p>
        </p:txBody>
      </p:sp>
    </p:spTree>
    <p:extLst>
      <p:ext uri="{BB962C8B-B14F-4D97-AF65-F5344CB8AC3E}">
        <p14:creationId xmlns:p14="http://schemas.microsoft.com/office/powerpoint/2010/main" val="2950408904"/>
      </p:ext>
    </p:extLst>
  </p:cSld>
  <p:clrMapOvr>
    <a:masterClrMapping/>
  </p:clrMapOvr>
  <p:extLst>
    <p:ext uri="{DCECCB84-F9BA-43D5-87BE-67443E8EF086}">
      <p15:sldGuideLst xmlns:p15="http://schemas.microsoft.com/office/powerpoint/2012/main">
        <p15:guide id="1" orient="horz" pos="674">
          <p15:clr>
            <a:srgbClr val="FBAE40"/>
          </p15:clr>
        </p15:guide>
        <p15:guide id="2" orient="horz" pos="137">
          <p15:clr>
            <a:srgbClr val="FBAE40"/>
          </p15:clr>
        </p15:guide>
        <p15:guide id="3" pos="72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dirty="0"/>
              <a:t>Slide title</a:t>
            </a:r>
          </a:p>
        </p:txBody>
      </p:sp>
      <p:sp>
        <p:nvSpPr>
          <p:cNvPr id="2" name="Date Placeholder 1">
            <a:extLst>
              <a:ext uri="{FF2B5EF4-FFF2-40B4-BE49-F238E27FC236}">
                <a16:creationId xmlns:a16="http://schemas.microsoft.com/office/drawing/2014/main" id="{69297BAC-5561-499E-BBCB-6D6E1FD7DF7B}"/>
              </a:ext>
            </a:extLst>
          </p:cNvPr>
          <p:cNvSpPr>
            <a:spLocks noGrp="1"/>
          </p:cNvSpPr>
          <p:nvPr>
            <p:ph type="dt" sz="half" idx="10"/>
          </p:nvPr>
        </p:nvSpPr>
        <p:spPr/>
        <p:txBody>
          <a:bodyPr/>
          <a:lstStyle/>
          <a:p>
            <a:fld id="{C8A4F78D-CB67-4D77-B623-CB8C79F25744}" type="datetime1">
              <a:rPr lang="fr-FR" smtClean="0"/>
              <a:t>21/02/2022</a:t>
            </a:fld>
            <a:endParaRPr lang="fr-FR"/>
          </a:p>
        </p:txBody>
      </p:sp>
      <p:sp>
        <p:nvSpPr>
          <p:cNvPr id="5" name="Footer Placeholder 4">
            <a:extLst>
              <a:ext uri="{FF2B5EF4-FFF2-40B4-BE49-F238E27FC236}">
                <a16:creationId xmlns:a16="http://schemas.microsoft.com/office/drawing/2014/main" id="{01525733-58EA-4C07-864D-B4CB76D0D55F}"/>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6" name="Slide Number Placeholder 5">
            <a:extLst>
              <a:ext uri="{FF2B5EF4-FFF2-40B4-BE49-F238E27FC236}">
                <a16:creationId xmlns:a16="http://schemas.microsoft.com/office/drawing/2014/main" id="{3B875373-7992-498D-9AB1-3D8254424717}"/>
              </a:ext>
            </a:extLst>
          </p:cNvPr>
          <p:cNvSpPr>
            <a:spLocks noGrp="1"/>
          </p:cNvSpPr>
          <p:nvPr>
            <p:ph type="sldNum" sz="quarter" idx="12"/>
          </p:nvPr>
        </p:nvSpPr>
        <p:spPr/>
        <p:txBody>
          <a:bodyPr/>
          <a:lstStyle/>
          <a:p>
            <a:fld id="{5B31B9E4-8E4D-4C86-BFD7-412B282B373B}" type="slidenum">
              <a:rPr lang="fr-FR" smtClean="0"/>
              <a:t>‹#›</a:t>
            </a:fld>
            <a:endParaRPr lang="fr-FR"/>
          </a:p>
        </p:txBody>
      </p:sp>
    </p:spTree>
    <p:extLst>
      <p:ext uri="{BB962C8B-B14F-4D97-AF65-F5344CB8AC3E}">
        <p14:creationId xmlns:p14="http://schemas.microsoft.com/office/powerpoint/2010/main" val="2920846757"/>
      </p:ext>
    </p:extLst>
  </p:cSld>
  <p:clrMapOvr>
    <a:masterClrMapping/>
  </p:clrMapOvr>
  <p:extLst>
    <p:ext uri="{DCECCB84-F9BA-43D5-87BE-67443E8EF086}">
      <p15:sldGuideLst xmlns:p15="http://schemas.microsoft.com/office/powerpoint/2012/main">
        <p15:guide id="1" pos="5654">
          <p15:clr>
            <a:srgbClr val="FBAE40"/>
          </p15:clr>
        </p15:guide>
        <p15:guide id="2" orient="horz" pos="2160">
          <p15:clr>
            <a:srgbClr val="FBAE40"/>
          </p15:clr>
        </p15:guide>
        <p15:guide id="3" orient="horz" pos="674">
          <p15:clr>
            <a:srgbClr val="FBAE40"/>
          </p15:clr>
        </p15:guide>
        <p15:guide id="4" orient="horz" pos="137">
          <p15:clr>
            <a:srgbClr val="FBAE40"/>
          </p15:clr>
        </p15:guide>
        <p15:guide id="5" pos="72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25953C-BDCE-466C-B5D1-10A5597F7220}"/>
              </a:ext>
            </a:extLst>
          </p:cNvPr>
          <p:cNvSpPr>
            <a:spLocks noGrp="1"/>
          </p:cNvSpPr>
          <p:nvPr>
            <p:ph type="dt" sz="half" idx="10"/>
          </p:nvPr>
        </p:nvSpPr>
        <p:spPr/>
        <p:txBody>
          <a:bodyPr/>
          <a:lstStyle/>
          <a:p>
            <a:fld id="{F6319990-731B-4A44-A3F2-5A6EE6B35EA9}" type="datetime1">
              <a:rPr lang="fr-FR" smtClean="0"/>
              <a:t>21/02/2022</a:t>
            </a:fld>
            <a:endParaRPr lang="fr-FR"/>
          </a:p>
        </p:txBody>
      </p:sp>
      <p:sp>
        <p:nvSpPr>
          <p:cNvPr id="4" name="Footer Placeholder 3">
            <a:extLst>
              <a:ext uri="{FF2B5EF4-FFF2-40B4-BE49-F238E27FC236}">
                <a16:creationId xmlns:a16="http://schemas.microsoft.com/office/drawing/2014/main" id="{35093A61-3D0C-4D22-A38C-FED809C56B7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B6CFF57E-942B-4161-B1AA-AAC9C60FE343}"/>
              </a:ext>
            </a:extLst>
          </p:cNvPr>
          <p:cNvSpPr>
            <a:spLocks noGrp="1"/>
          </p:cNvSpPr>
          <p:nvPr>
            <p:ph type="sldNum" sz="quarter" idx="12"/>
          </p:nvPr>
        </p:nvSpPr>
        <p:spPr/>
        <p:txBody>
          <a:bodyPr/>
          <a:lstStyle/>
          <a:p>
            <a:fld id="{5B31B9E4-8E4D-4C86-BFD7-412B282B373B}" type="slidenum">
              <a:rPr lang="fr-FR" smtClean="0"/>
              <a:t>‹#›</a:t>
            </a:fld>
            <a:endParaRPr lang="fr-FR"/>
          </a:p>
        </p:txBody>
      </p:sp>
    </p:spTree>
    <p:extLst>
      <p:ext uri="{BB962C8B-B14F-4D97-AF65-F5344CB8AC3E}">
        <p14:creationId xmlns:p14="http://schemas.microsoft.com/office/powerpoint/2010/main" val="99161756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674">
          <p15:clr>
            <a:srgbClr val="FBAE40"/>
          </p15:clr>
        </p15:guide>
        <p15:guide id="3" orient="horz" pos="137">
          <p15:clr>
            <a:srgbClr val="FBAE40"/>
          </p15:clr>
        </p15:guide>
        <p15:guide id="4" pos="7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6FA9459-E99A-42A8-92B5-7137E9427AC2}"/>
              </a:ext>
            </a:extLst>
          </p:cNvPr>
          <p:cNvGrpSpPr/>
          <p:nvPr/>
        </p:nvGrpSpPr>
        <p:grpSpPr>
          <a:xfrm>
            <a:off x="0" y="0"/>
            <a:ext cx="12195175" cy="6859588"/>
            <a:chOff x="0" y="0"/>
            <a:chExt cx="12192000" cy="6858000"/>
          </a:xfrm>
        </p:grpSpPr>
        <p:grpSp>
          <p:nvGrpSpPr>
            <p:cNvPr id="7" name="Group 6">
              <a:extLst>
                <a:ext uri="{FF2B5EF4-FFF2-40B4-BE49-F238E27FC236}">
                  <a16:creationId xmlns:a16="http://schemas.microsoft.com/office/drawing/2014/main" id="{5D937686-130C-4AED-A17F-79ECBF53C1EB}"/>
                </a:ext>
              </a:extLst>
            </p:cNvPr>
            <p:cNvGrpSpPr/>
            <p:nvPr/>
          </p:nvGrpSpPr>
          <p:grpSpPr>
            <a:xfrm>
              <a:off x="0" y="0"/>
              <a:ext cx="12192000" cy="6854862"/>
              <a:chOff x="0" y="0"/>
              <a:chExt cx="12192000" cy="6854862"/>
            </a:xfrm>
          </p:grpSpPr>
          <p:sp>
            <p:nvSpPr>
              <p:cNvPr id="12" name="Rectangle 11">
                <a:extLst>
                  <a:ext uri="{FF2B5EF4-FFF2-40B4-BE49-F238E27FC236}">
                    <a16:creationId xmlns:a16="http://schemas.microsoft.com/office/drawing/2014/main" id="{2A1E53E3-FC79-490F-927D-EDA5C06E6818}"/>
                  </a:ext>
                </a:extLst>
              </p:cNvPr>
              <p:cNvSpPr/>
              <p:nvPr/>
            </p:nvSpPr>
            <p:spPr>
              <a:xfrm>
                <a:off x="0" y="0"/>
                <a:ext cx="12192000" cy="6854862"/>
              </a:xfrm>
              <a:prstGeom prst="rect">
                <a:avLst/>
              </a:prstGeom>
              <a:solidFill>
                <a:srgbClr val="00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3" name="Graphic 12">
                <a:extLst>
                  <a:ext uri="{FF2B5EF4-FFF2-40B4-BE49-F238E27FC236}">
                    <a16:creationId xmlns:a16="http://schemas.microsoft.com/office/drawing/2014/main" id="{1420E875-771B-4F7F-AE61-DCE396A66F0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15600" y="5621565"/>
                <a:ext cx="1599819" cy="1233297"/>
              </a:xfrm>
              <a:prstGeom prst="rect">
                <a:avLst/>
              </a:prstGeom>
            </p:spPr>
          </p:pic>
        </p:grpSp>
        <p:grpSp>
          <p:nvGrpSpPr>
            <p:cNvPr id="8" name="Group 7">
              <a:extLst>
                <a:ext uri="{FF2B5EF4-FFF2-40B4-BE49-F238E27FC236}">
                  <a16:creationId xmlns:a16="http://schemas.microsoft.com/office/drawing/2014/main" id="{62888E23-EA76-462F-A85B-1C6FA527FA6D}"/>
                </a:ext>
              </a:extLst>
            </p:cNvPr>
            <p:cNvGrpSpPr/>
            <p:nvPr/>
          </p:nvGrpSpPr>
          <p:grpSpPr>
            <a:xfrm>
              <a:off x="1" y="4152900"/>
              <a:ext cx="12191999" cy="2705100"/>
              <a:chOff x="1" y="4152900"/>
              <a:chExt cx="12191999" cy="2705100"/>
            </a:xfrm>
          </p:grpSpPr>
          <p:sp>
            <p:nvSpPr>
              <p:cNvPr id="9" name="Freeform 21">
                <a:extLst>
                  <a:ext uri="{FF2B5EF4-FFF2-40B4-BE49-F238E27FC236}">
                    <a16:creationId xmlns:a16="http://schemas.microsoft.com/office/drawing/2014/main" id="{B428783B-02FD-4849-BFB2-D1C2BC8E88B5}"/>
                  </a:ext>
                </a:extLst>
              </p:cNvPr>
              <p:cNvSpPr/>
              <p:nvPr/>
            </p:nvSpPr>
            <p:spPr>
              <a:xfrm>
                <a:off x="1" y="4152900"/>
                <a:ext cx="12191999" cy="2705100"/>
              </a:xfrm>
              <a:custGeom>
                <a:avLst/>
                <a:gdLst>
                  <a:gd name="connsiteX0" fmla="*/ 0 w 12191999"/>
                  <a:gd name="connsiteY0" fmla="*/ 0 h 2705100"/>
                  <a:gd name="connsiteX1" fmla="*/ 1104899 w 12191999"/>
                  <a:gd name="connsiteY1" fmla="*/ 0 h 2705100"/>
                  <a:gd name="connsiteX2" fmla="*/ 1104899 w 12191999"/>
                  <a:gd name="connsiteY2" fmla="*/ 1422400 h 2705100"/>
                  <a:gd name="connsiteX3" fmla="*/ 12191999 w 12191999"/>
                  <a:gd name="connsiteY3" fmla="*/ 1422400 h 2705100"/>
                  <a:gd name="connsiteX4" fmla="*/ 12191999 w 12191999"/>
                  <a:gd name="connsiteY4" fmla="*/ 2705100 h 2705100"/>
                  <a:gd name="connsiteX5" fmla="*/ 1 w 12191999"/>
                  <a:gd name="connsiteY5" fmla="*/ 2705100 h 2705100"/>
                  <a:gd name="connsiteX6" fmla="*/ 1 w 12191999"/>
                  <a:gd name="connsiteY6" fmla="*/ 1543050 h 2705100"/>
                  <a:gd name="connsiteX7" fmla="*/ 0 w 12191999"/>
                  <a:gd name="connsiteY7" fmla="*/ 1543050 h 270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705100">
                    <a:moveTo>
                      <a:pt x="0" y="0"/>
                    </a:moveTo>
                    <a:lnTo>
                      <a:pt x="1104899" y="0"/>
                    </a:lnTo>
                    <a:lnTo>
                      <a:pt x="1104899" y="1422400"/>
                    </a:lnTo>
                    <a:lnTo>
                      <a:pt x="12191999" y="1422400"/>
                    </a:lnTo>
                    <a:lnTo>
                      <a:pt x="12191999" y="2705100"/>
                    </a:lnTo>
                    <a:lnTo>
                      <a:pt x="1" y="2705100"/>
                    </a:lnTo>
                    <a:lnTo>
                      <a:pt x="1" y="1543050"/>
                    </a:lnTo>
                    <a:lnTo>
                      <a:pt x="0" y="15430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0" name="Rectangle 9">
                <a:extLst>
                  <a:ext uri="{FF2B5EF4-FFF2-40B4-BE49-F238E27FC236}">
                    <a16:creationId xmlns:a16="http://schemas.microsoft.com/office/drawing/2014/main" id="{A6B1C6E9-C7C0-445A-8911-23E57FA33B25}"/>
                  </a:ext>
                </a:extLst>
              </p:cNvPr>
              <p:cNvSpPr/>
              <p:nvPr/>
            </p:nvSpPr>
            <p:spPr>
              <a:xfrm>
                <a:off x="219561" y="6047363"/>
                <a:ext cx="6360534" cy="646331"/>
              </a:xfrm>
              <a:prstGeom prst="rect">
                <a:avLst/>
              </a:prstGeom>
            </p:spPr>
            <p:txBody>
              <a:bodyPr wrap="square">
                <a:spAutoFit/>
              </a:bodyPr>
              <a:lstStyle/>
              <a:p>
                <a:r>
                  <a:rPr lang="en-US" sz="1200" dirty="0">
                    <a:solidFill>
                      <a:srgbClr val="00234B"/>
                    </a:solidFill>
                    <a:latin typeface="Arial" panose="020B0604020202020204" pitchFamily="34" charset="0"/>
                  </a:rPr>
                  <a:t>© STMicroelectronics - All rights reserved.</a:t>
                </a:r>
                <a:br>
                  <a:rPr lang="en-US" sz="1200" dirty="0">
                    <a:solidFill>
                      <a:srgbClr val="00234B"/>
                    </a:solidFill>
                    <a:latin typeface="Arial" panose="020B0604020202020204" pitchFamily="34" charset="0"/>
                  </a:rPr>
                </a:br>
                <a:r>
                  <a:rPr lang="en-US" sz="1200" dirty="0">
                    <a:solidFill>
                      <a:srgbClr val="00234B"/>
                    </a:solidFill>
                    <a:latin typeface="Arial" panose="020B0604020202020204" pitchFamily="34" charset="0"/>
                  </a:rPr>
                  <a:t>The STMicroelectronics corporate logo is a registered trademark of the STMicroelectronics </a:t>
                </a:r>
                <a:br>
                  <a:rPr lang="en-US" sz="1200" dirty="0">
                    <a:solidFill>
                      <a:srgbClr val="00234B"/>
                    </a:solidFill>
                    <a:latin typeface="Arial" panose="020B0604020202020204" pitchFamily="34" charset="0"/>
                  </a:rPr>
                </a:br>
                <a:r>
                  <a:rPr lang="en-US" sz="1200" dirty="0">
                    <a:solidFill>
                      <a:srgbClr val="00234B"/>
                    </a:solidFill>
                    <a:latin typeface="Arial" panose="020B0604020202020204" pitchFamily="34" charset="0"/>
                  </a:rPr>
                  <a:t>group of companies. All other names are the property of their respective owners</a:t>
                </a:r>
                <a:r>
                  <a:rPr lang="en-US" sz="1200" dirty="0">
                    <a:solidFill>
                      <a:srgbClr val="00234B"/>
                    </a:solidFill>
                  </a:rPr>
                  <a:t>.</a:t>
                </a:r>
              </a:p>
            </p:txBody>
          </p:sp>
          <p:pic>
            <p:nvPicPr>
              <p:cNvPr id="11" name="Graphic 10">
                <a:extLst>
                  <a:ext uri="{FF2B5EF4-FFF2-40B4-BE49-F238E27FC236}">
                    <a16:creationId xmlns:a16="http://schemas.microsoft.com/office/drawing/2014/main" id="{B3C9C090-4752-447B-8BD0-B0518657236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15600" y="5621565"/>
                <a:ext cx="1599819" cy="1233297"/>
              </a:xfrm>
              <a:prstGeom prst="rect">
                <a:avLst/>
              </a:prstGeom>
            </p:spPr>
          </p:pic>
        </p:grpSp>
      </p:grpSp>
      <p:sp>
        <p:nvSpPr>
          <p:cNvPr id="14" name="Rectangle 13">
            <a:extLst>
              <a:ext uri="{FF2B5EF4-FFF2-40B4-BE49-F238E27FC236}">
                <a16:creationId xmlns:a16="http://schemas.microsoft.com/office/drawing/2014/main" id="{2011FD0E-B8FA-4370-8190-CB141A1A792B}"/>
              </a:ext>
            </a:extLst>
          </p:cNvPr>
          <p:cNvSpPr/>
          <p:nvPr/>
        </p:nvSpPr>
        <p:spPr>
          <a:xfrm>
            <a:off x="3687615" y="2229188"/>
            <a:ext cx="4819946" cy="1200607"/>
          </a:xfrm>
          <a:prstGeom prst="rect">
            <a:avLst/>
          </a:prstGeom>
        </p:spPr>
        <p:txBody>
          <a:bodyPr wrap="none">
            <a:spAutoFit/>
          </a:bodyPr>
          <a:lstStyle/>
          <a:p>
            <a:pPr lvl="0" algn="ctr"/>
            <a:r>
              <a:rPr lang="en-US" sz="7201" b="1" dirty="0">
                <a:solidFill>
                  <a:srgbClr val="FFFFFF"/>
                </a:solidFill>
              </a:rPr>
              <a:t>Thank you</a:t>
            </a:r>
          </a:p>
        </p:txBody>
      </p:sp>
    </p:spTree>
    <p:extLst>
      <p:ext uri="{BB962C8B-B14F-4D97-AF65-F5344CB8AC3E}">
        <p14:creationId xmlns:p14="http://schemas.microsoft.com/office/powerpoint/2010/main" val="3259835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0116" y="0"/>
            <a:ext cx="11612182" cy="1305227"/>
          </a:xfrm>
          <a:prstGeom prst="rect">
            <a:avLst/>
          </a:prstGeom>
        </p:spPr>
        <p:txBody>
          <a:bodyPr vert="horz" lIns="91440" tIns="45720" rIns="90000" bIns="45720" rtlCol="0" anchor="ctr">
            <a:noAutofit/>
          </a:bodyPr>
          <a:lstStyle/>
          <a:p>
            <a:pPr lvl="0" algn="r"/>
            <a:r>
              <a:rPr lang="en-US" dirty="0"/>
              <a:t>Slide title</a:t>
            </a:r>
          </a:p>
        </p:txBody>
      </p:sp>
      <p:sp>
        <p:nvSpPr>
          <p:cNvPr id="3" name="Text Placeholder 2"/>
          <p:cNvSpPr>
            <a:spLocks noGrp="1"/>
          </p:cNvSpPr>
          <p:nvPr>
            <p:ph type="body" idx="1"/>
          </p:nvPr>
        </p:nvSpPr>
        <p:spPr>
          <a:xfrm>
            <a:off x="300117" y="1484657"/>
            <a:ext cx="11594944" cy="4609579"/>
          </a:xfrm>
          <a:prstGeom prst="rect">
            <a:avLst/>
          </a:prstGeom>
        </p:spPr>
        <p:txBody>
          <a:bodyPr vert="horz" lIns="91440" tIns="45720" rIns="90000" bIns="45720" rtlCol="0">
            <a:noAutofit/>
          </a:body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072181" y="6332434"/>
            <a:ext cx="5484742" cy="292622"/>
          </a:xfrm>
          <a:prstGeom prst="rect">
            <a:avLst/>
          </a:prstGeom>
        </p:spPr>
        <p:txBody>
          <a:bodyPr vert="horz" lIns="90000" tIns="45720" rIns="90000" bIns="45720" rtlCol="0" anchor="b"/>
          <a:lstStyle>
            <a:lvl1pPr algn="r">
              <a:defRPr lang="en-US" sz="1100" b="0">
                <a:solidFill>
                  <a:schemeClr val="tx2"/>
                </a:solidFill>
              </a:defRPr>
            </a:lvl1pPr>
          </a:lstStyle>
          <a:p>
            <a:r>
              <a:rPr lang="fr-FR" noProof="0"/>
              <a:t>Support pour stages d'observation - ST - Septembre 2021</a:t>
            </a:r>
            <a:endParaRPr lang="en-US" noProof="0"/>
          </a:p>
        </p:txBody>
      </p:sp>
      <p:sp>
        <p:nvSpPr>
          <p:cNvPr id="6" name="Slide Number Placeholder 5"/>
          <p:cNvSpPr>
            <a:spLocks noGrp="1"/>
          </p:cNvSpPr>
          <p:nvPr>
            <p:ph type="sldNum" sz="quarter" idx="4"/>
          </p:nvPr>
        </p:nvSpPr>
        <p:spPr>
          <a:xfrm>
            <a:off x="11613285" y="6332434"/>
            <a:ext cx="411111" cy="292622"/>
          </a:xfrm>
          <a:prstGeom prst="rect">
            <a:avLst/>
          </a:prstGeom>
        </p:spPr>
        <p:txBody>
          <a:bodyPr vert="horz" lIns="0" tIns="46800" rIns="0" bIns="46800" rtlCol="0" anchor="b"/>
          <a:lstStyle>
            <a:lvl1pPr algn="r">
              <a:defRPr lang="en-US" sz="1100" b="0" smtClean="0">
                <a:solidFill>
                  <a:schemeClr val="tx2"/>
                </a:solidFill>
              </a:defRPr>
            </a:lvl1pPr>
          </a:lstStyle>
          <a:p>
            <a:fld id="{5B31B9E4-8E4D-4C86-BFD7-412B282B373B}" type="slidenum">
              <a:rPr lang="fr-FR" smtClean="0"/>
              <a:pPr/>
              <a:t>‹#›</a:t>
            </a:fld>
            <a:endParaRPr lang="fr-FR" dirty="0"/>
          </a:p>
        </p:txBody>
      </p:sp>
      <p:sp>
        <p:nvSpPr>
          <p:cNvPr id="4" name="Date Placeholder 3"/>
          <p:cNvSpPr>
            <a:spLocks noGrp="1"/>
          </p:cNvSpPr>
          <p:nvPr>
            <p:ph type="dt" sz="half" idx="2"/>
          </p:nvPr>
        </p:nvSpPr>
        <p:spPr>
          <a:xfrm>
            <a:off x="4858782" y="6332434"/>
            <a:ext cx="1185218" cy="292622"/>
          </a:xfrm>
          <a:prstGeom prst="rect">
            <a:avLst/>
          </a:prstGeom>
        </p:spPr>
        <p:txBody>
          <a:bodyPr vert="horz" lIns="91440" tIns="45720" rIns="91440" bIns="45720" rtlCol="0" anchor="b"/>
          <a:lstStyle>
            <a:lvl1pPr algn="r">
              <a:defRPr sz="1100" b="0">
                <a:solidFill>
                  <a:schemeClr val="tx2"/>
                </a:solidFill>
              </a:defRPr>
            </a:lvl1pPr>
          </a:lstStyle>
          <a:p>
            <a:fld id="{E7A0A268-856F-438E-B71F-48F9B094D160}" type="datetime1">
              <a:rPr lang="fr-FR" smtClean="0"/>
              <a:t>21/02/2022</a:t>
            </a:fld>
            <a:endParaRPr lang="fr-FR"/>
          </a:p>
        </p:txBody>
      </p:sp>
      <p:pic>
        <p:nvPicPr>
          <p:cNvPr id="13" name="Graphic 12">
            <a:extLst>
              <a:ext uri="{FF2B5EF4-FFF2-40B4-BE49-F238E27FC236}">
                <a16:creationId xmlns:a16="http://schemas.microsoft.com/office/drawing/2014/main" id="{3DE2817A-3634-41C4-BE77-0740C5A7811D}"/>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31617" y="6096111"/>
            <a:ext cx="990283" cy="763384"/>
          </a:xfrm>
          <a:prstGeom prst="rect">
            <a:avLst/>
          </a:prstGeom>
        </p:spPr>
      </p:pic>
      <p:sp>
        <p:nvSpPr>
          <p:cNvPr id="9" name="Rectangle 8">
            <a:extLst>
              <a:ext uri="{FF2B5EF4-FFF2-40B4-BE49-F238E27FC236}">
                <a16:creationId xmlns:a16="http://schemas.microsoft.com/office/drawing/2014/main" id="{57CD4E90-0AD7-41F7-BEF4-B339EC998E49}"/>
              </a:ext>
            </a:extLst>
          </p:cNvPr>
          <p:cNvSpPr/>
          <p:nvPr/>
        </p:nvSpPr>
        <p:spPr>
          <a:xfrm>
            <a:off x="12008021" y="0"/>
            <a:ext cx="187154" cy="1143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1843622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Lst>
  <p:hf hdr="0" dt="0"/>
  <p:txStyles>
    <p:titleStyle>
      <a:lvl1pPr algn="r" defTabSz="914583" rtl="0" eaLnBrk="1" latinLnBrk="0" hangingPunct="1">
        <a:lnSpc>
          <a:spcPct val="90000"/>
        </a:lnSpc>
        <a:spcBef>
          <a:spcPct val="0"/>
        </a:spcBef>
        <a:buNone/>
        <a:defRPr lang="en-US" sz="3601" b="0" kern="1200" baseline="0">
          <a:solidFill>
            <a:schemeClr val="tx1"/>
          </a:solidFill>
          <a:latin typeface="+mj-lt"/>
          <a:ea typeface="+mj-ea"/>
          <a:cs typeface="+mj-cs"/>
        </a:defRPr>
      </a:lvl1pPr>
    </p:titleStyle>
    <p:bodyStyle>
      <a:lvl1pPr marL="261990" indent="-261990" algn="l" defTabSz="914583" rtl="0" eaLnBrk="1" latinLnBrk="0" hangingPunct="1">
        <a:lnSpc>
          <a:spcPct val="100000"/>
        </a:lnSpc>
        <a:spcBef>
          <a:spcPts val="1000"/>
        </a:spcBef>
        <a:buFont typeface="Arial" panose="020B0604020202020204" pitchFamily="34" charset="0"/>
        <a:buChar char="•"/>
        <a:defRPr lang="en-US" sz="2400" kern="1200" smtClean="0">
          <a:solidFill>
            <a:schemeClr val="tx1"/>
          </a:solidFill>
          <a:latin typeface="+mn-lt"/>
          <a:ea typeface="+mn-ea"/>
          <a:cs typeface="+mn-cs"/>
        </a:defRPr>
      </a:lvl1pPr>
      <a:lvl2pPr marL="536682" indent="-266753" algn="l" defTabSz="914583" rtl="0" eaLnBrk="1" latinLnBrk="0" hangingPunct="1">
        <a:lnSpc>
          <a:spcPct val="100000"/>
        </a:lnSpc>
        <a:spcBef>
          <a:spcPts val="600"/>
        </a:spcBef>
        <a:buFont typeface="Arial" panose="020B0604020202020204" pitchFamily="34" charset="0"/>
        <a:buChar char="•"/>
        <a:defRPr lang="en-US" sz="2000" kern="1200" smtClean="0">
          <a:solidFill>
            <a:schemeClr val="tx1"/>
          </a:solidFill>
          <a:latin typeface="+mn-lt"/>
          <a:ea typeface="+mn-ea"/>
          <a:cs typeface="+mn-cs"/>
        </a:defRPr>
      </a:lvl2pPr>
      <a:lvl3pPr marL="812963" indent="-273105" algn="l" defTabSz="914583" rtl="0" eaLnBrk="1" latinLnBrk="0" hangingPunct="1">
        <a:lnSpc>
          <a:spcPct val="100000"/>
        </a:lnSpc>
        <a:spcBef>
          <a:spcPts val="600"/>
        </a:spcBef>
        <a:buFont typeface="Arial" panose="020B0604020202020204" pitchFamily="34" charset="0"/>
        <a:buChar char="•"/>
        <a:defRPr lang="en-US" sz="1800" kern="1200" smtClean="0">
          <a:solidFill>
            <a:schemeClr val="tx1"/>
          </a:solidFill>
          <a:latin typeface="+mn-lt"/>
          <a:ea typeface="+mn-ea"/>
          <a:cs typeface="+mn-cs"/>
        </a:defRPr>
      </a:lvl3pPr>
      <a:lvl4pPr marL="987622" indent="-268342" algn="l" defTabSz="914583" rtl="0" eaLnBrk="1" latinLnBrk="0" hangingPunct="1">
        <a:lnSpc>
          <a:spcPct val="100000"/>
        </a:lnSpc>
        <a:spcBef>
          <a:spcPts val="400"/>
        </a:spcBef>
        <a:buFont typeface="Arial" panose="020B0604020202020204" pitchFamily="34" charset="0"/>
        <a:buChar char="•"/>
        <a:defRPr lang="en-US" sz="1600" kern="1200" smtClean="0">
          <a:solidFill>
            <a:schemeClr val="tx2"/>
          </a:solidFill>
          <a:latin typeface="+mn-lt"/>
          <a:ea typeface="+mn-ea"/>
          <a:cs typeface="+mn-cs"/>
        </a:defRPr>
      </a:lvl4pPr>
      <a:lvl5pPr marL="1160695" indent="-261990" algn="l" defTabSz="914583" rtl="0" eaLnBrk="1" latinLnBrk="0" hangingPunct="1">
        <a:lnSpc>
          <a:spcPct val="100000"/>
        </a:lnSpc>
        <a:spcBef>
          <a:spcPts val="400"/>
        </a:spcBef>
        <a:buFont typeface="Arial" panose="020B0604020202020204" pitchFamily="34" charset="0"/>
        <a:buChar char="•"/>
        <a:defRPr lang="en-US" sz="1600" kern="1200">
          <a:solidFill>
            <a:schemeClr val="tx2"/>
          </a:solidFill>
          <a:latin typeface="+mn-lt"/>
          <a:ea typeface="+mn-ea"/>
          <a:cs typeface="+mn-cs"/>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p15:clr>
            <a:srgbClr val="F26B43"/>
          </p15:clr>
        </p15:guide>
        <p15:guide id="2" pos="7491">
          <p15:clr>
            <a:srgbClr val="F26B43"/>
          </p15:clr>
        </p15:guide>
        <p15:guide id="3" orient="horz" pos="2160">
          <p15:clr>
            <a:srgbClr val="F26B43"/>
          </p15:clr>
        </p15:guide>
        <p15:guide id="4" orient="horz" pos="935">
          <p15:clr>
            <a:srgbClr val="F26B43"/>
          </p15:clr>
        </p15:guide>
        <p15:guide id="5" orient="horz" pos="3838">
          <p15:clr>
            <a:srgbClr val="F26B43"/>
          </p15:clr>
        </p15:guide>
        <p15:guide id="6" orient="horz" pos="822">
          <p15:clr>
            <a:srgbClr val="F26B43"/>
          </p15:clr>
        </p15:guide>
        <p15:guide id="7" pos="3840">
          <p15:clr>
            <a:srgbClr val="F26B43"/>
          </p15:clr>
        </p15:guide>
        <p15:guide id="8" orient="horz" pos="131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2.xml.rels><?xml version="1.0" encoding="UTF-8" standalone="yes"?>
<Relationships xmlns="http://schemas.openxmlformats.org/package/2006/relationships"><Relationship Id="rId3" Type="http://schemas.openxmlformats.org/officeDocument/2006/relationships/hyperlink" Target="mailto:benoit.duflos@st.com"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mailto:Jean-pierre.letheo@st.com"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www.freecadweb.or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tm-rns/KARE/tree/pyKar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python.org/en/latest/library/pyb.LED.html#pyb-le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docs.python.org/3/library/random.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fr.wikipedia.org/wiki/Acc%C3%A9l%C3%A9rom%C3%A8tr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learn.adafruit.com/adafruit-lps25-pressure-sensor" TargetMode="Externa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hyperlink" Target="https://fr.wikipedia.org/wiki/Serial_Peripheral_Interface" TargetMode="External"/><Relationship Id="rId2" Type="http://schemas.openxmlformats.org/officeDocument/2006/relationships/hyperlink" Target="https://learn.adafruit.com/adafruit-lps25-pressure-sensor/pinouts" TargetMode="Externa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hyperlink" Target="https://fr.wikipedia.org/wiki/I2C"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87.jpe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lvgl.io/tools/imageconverter"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5.jpe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87.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3.xml"/><Relationship Id="rId5" Type="http://schemas.openxmlformats.org/officeDocument/2006/relationships/image" Target="../media/image102.jpeg"/><Relationship Id="rId4" Type="http://schemas.openxmlformats.org/officeDocument/2006/relationships/image" Target="../media/image101.jpeg"/></Relationships>
</file>

<file path=ppt/slides/_rels/slide9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3.xml"/><Relationship Id="rId4" Type="http://schemas.openxmlformats.org/officeDocument/2006/relationships/image" Target="../media/image105.jpeg"/></Relationships>
</file>

<file path=ppt/slides/_rels/slide9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hyperlink" Target="https://micropython.org/download/pybv1/"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hyperlink" Target="http://dfu-util.sourceforge.net/releases/dfu-util-0.9-win64.zi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2FFE-B707-481D-B5CC-E516F0FA3C36}"/>
              </a:ext>
            </a:extLst>
          </p:cNvPr>
          <p:cNvSpPr>
            <a:spLocks noGrp="1"/>
          </p:cNvSpPr>
          <p:nvPr>
            <p:ph type="ctrTitle"/>
          </p:nvPr>
        </p:nvSpPr>
        <p:spPr/>
        <p:txBody>
          <a:bodyPr/>
          <a:lstStyle/>
          <a:p>
            <a:r>
              <a:rPr lang="fr-FR" dirty="0"/>
              <a:t>STMicroelectronics</a:t>
            </a:r>
            <a:br>
              <a:rPr lang="fr-FR" dirty="0"/>
            </a:br>
            <a:r>
              <a:rPr lang="fr-FR" dirty="0"/>
              <a:t>Rennes R&amp;D </a:t>
            </a:r>
            <a:br>
              <a:rPr lang="fr-FR" dirty="0"/>
            </a:br>
            <a:r>
              <a:rPr lang="fr-FR" dirty="0"/>
              <a:t>Projet </a:t>
            </a:r>
            <a:r>
              <a:rPr lang="fr-FR" dirty="0" err="1"/>
              <a:t>pyKare</a:t>
            </a:r>
            <a:r>
              <a:rPr lang="fr-FR" dirty="0"/>
              <a:t> </a:t>
            </a:r>
            <a:br>
              <a:rPr lang="fr-FR" dirty="0"/>
            </a:br>
            <a:r>
              <a:rPr lang="fr-FR" dirty="0"/>
              <a:t>Kit de démarrage</a:t>
            </a:r>
            <a:endParaRPr lang="en-US" dirty="0"/>
          </a:p>
        </p:txBody>
      </p:sp>
      <p:sp>
        <p:nvSpPr>
          <p:cNvPr id="3" name="Subtitle 2">
            <a:extLst>
              <a:ext uri="{FF2B5EF4-FFF2-40B4-BE49-F238E27FC236}">
                <a16:creationId xmlns:a16="http://schemas.microsoft.com/office/drawing/2014/main" id="{C7B02072-9DE8-4BA4-B618-CE9B9261EE7F}"/>
              </a:ext>
            </a:extLst>
          </p:cNvPr>
          <p:cNvSpPr>
            <a:spLocks noGrp="1"/>
          </p:cNvSpPr>
          <p:nvPr>
            <p:ph type="subTitle" idx="1"/>
          </p:nvPr>
        </p:nvSpPr>
        <p:spPr/>
        <p:txBody>
          <a:bodyPr/>
          <a:lstStyle/>
          <a:p>
            <a:r>
              <a:rPr lang="fr-FR" dirty="0"/>
              <a:t>Equipe </a:t>
            </a:r>
            <a:r>
              <a:rPr lang="fr-FR" dirty="0" err="1"/>
              <a:t>Kare</a:t>
            </a:r>
            <a:r>
              <a:rPr lang="fr-FR" dirty="0"/>
              <a:t> </a:t>
            </a:r>
          </a:p>
          <a:p>
            <a:r>
              <a:rPr lang="fr-FR" dirty="0"/>
              <a:t>Septembre 2021</a:t>
            </a:r>
            <a:endParaRPr lang="en-US" dirty="0"/>
          </a:p>
        </p:txBody>
      </p:sp>
      <p:pic>
        <p:nvPicPr>
          <p:cNvPr id="14" name="Picture Placeholder 13" descr="A picture containing web, outdoor object&#10;&#10;Description automatically generated">
            <a:extLst>
              <a:ext uri="{FF2B5EF4-FFF2-40B4-BE49-F238E27FC236}">
                <a16:creationId xmlns:a16="http://schemas.microsoft.com/office/drawing/2014/main" id="{C253A40C-0535-4722-84EB-945EAB9CB660}"/>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065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2 – Environnement sur PC</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1166736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CD169F-A14F-4554-A9A6-E25E7C5A5F8C}"/>
              </a:ext>
            </a:extLst>
          </p:cNvPr>
          <p:cNvSpPr>
            <a:spLocks noGrp="1"/>
          </p:cNvSpPr>
          <p:nvPr>
            <p:ph idx="1"/>
          </p:nvPr>
        </p:nvSpPr>
        <p:spPr>
          <a:xfrm>
            <a:off x="300117" y="1484657"/>
            <a:ext cx="11594944" cy="4609579"/>
          </a:xfrm>
        </p:spPr>
        <p:txBody>
          <a:bodyPr>
            <a:normAutofit lnSpcReduction="10000"/>
          </a:bodyPr>
          <a:lstStyle/>
          <a:p>
            <a:r>
              <a:rPr lang="en-US" dirty="0" err="1"/>
              <a:t>Mettre</a:t>
            </a:r>
            <a:r>
              <a:rPr lang="en-US" dirty="0"/>
              <a:t> la PyBoard hors tension et </a:t>
            </a:r>
            <a:r>
              <a:rPr lang="en-US" dirty="0" err="1"/>
              <a:t>déconnecter</a:t>
            </a:r>
            <a:r>
              <a:rPr lang="en-US" dirty="0"/>
              <a:t> tout</a:t>
            </a:r>
          </a:p>
          <a:p>
            <a:r>
              <a:rPr lang="en-US" dirty="0" err="1"/>
              <a:t>Relier</a:t>
            </a:r>
            <a:r>
              <a:rPr lang="en-US" dirty="0"/>
              <a:t> les deux broches </a:t>
            </a:r>
            <a:r>
              <a:rPr lang="en-US" dirty="0" err="1"/>
              <a:t>en</a:t>
            </a:r>
            <a:r>
              <a:rPr lang="en-US" dirty="0"/>
              <a:t> rouge </a:t>
            </a:r>
            <a:r>
              <a:rPr lang="en-US" dirty="0" err="1"/>
              <a:t>comme</a:t>
            </a:r>
            <a:r>
              <a:rPr lang="en-US" dirty="0"/>
              <a:t> sur </a:t>
            </a:r>
            <a:r>
              <a:rPr lang="en-US" dirty="0" err="1"/>
              <a:t>l’image</a:t>
            </a:r>
            <a:r>
              <a:rPr lang="en-US" dirty="0"/>
              <a:t> (BOOT0 et 3V3)</a:t>
            </a:r>
          </a:p>
          <a:p>
            <a:r>
              <a:rPr lang="en-US" dirty="0" err="1"/>
              <a:t>Ouvre</a:t>
            </a:r>
            <a:r>
              <a:rPr lang="en-US" dirty="0"/>
              <a:t> </a:t>
            </a:r>
            <a:r>
              <a:rPr lang="en-US" dirty="0" err="1"/>
              <a:t>une</a:t>
            </a:r>
            <a:r>
              <a:rPr lang="en-US" dirty="0"/>
              <a:t> console, </a:t>
            </a:r>
            <a:r>
              <a:rPr lang="en-US" dirty="0" err="1"/>
              <a:t>aller</a:t>
            </a:r>
            <a:r>
              <a:rPr lang="en-US" dirty="0"/>
              <a:t> dans </a:t>
            </a:r>
            <a:r>
              <a:rPr lang="en-US" dirty="0" err="1"/>
              <a:t>répertoire</a:t>
            </a:r>
            <a:r>
              <a:rPr lang="en-US" dirty="0"/>
              <a:t> </a:t>
            </a:r>
            <a:r>
              <a:rPr lang="en-US" dirty="0" err="1"/>
              <a:t>créé</a:t>
            </a:r>
            <a:r>
              <a:rPr lang="en-US" dirty="0"/>
              <a:t> et </a:t>
            </a:r>
            <a:r>
              <a:rPr lang="en-US" dirty="0" err="1"/>
              <a:t>exécuter</a:t>
            </a:r>
            <a:r>
              <a:rPr lang="en-US" dirty="0"/>
              <a:t> la </a:t>
            </a:r>
            <a:r>
              <a:rPr lang="en-US" dirty="0" err="1"/>
              <a:t>commande</a:t>
            </a:r>
            <a:r>
              <a:rPr lang="en-US" dirty="0"/>
              <a:t>:</a:t>
            </a:r>
          </a:p>
          <a:p>
            <a:pPr lvl="1"/>
            <a:r>
              <a:rPr lang="en-US" dirty="0"/>
              <a:t>Windows &gt; </a:t>
            </a:r>
            <a:r>
              <a:rPr lang="en-US" dirty="0" err="1"/>
              <a:t>Exécuter</a:t>
            </a:r>
            <a:r>
              <a:rPr lang="en-US" dirty="0"/>
              <a:t> &gt; </a:t>
            </a:r>
            <a:r>
              <a:rPr lang="en-US" dirty="0" err="1"/>
              <a:t>cmd</a:t>
            </a:r>
            <a:endParaRPr lang="en-US" dirty="0"/>
          </a:p>
          <a:p>
            <a:pPr lvl="1"/>
            <a:r>
              <a:rPr lang="en-US" dirty="0"/>
              <a:t>Cd </a:t>
            </a:r>
            <a:r>
              <a:rPr lang="en-US" dirty="0" err="1"/>
              <a:t>votre_répertoire</a:t>
            </a:r>
            <a:endParaRPr lang="en-US" dirty="0"/>
          </a:p>
          <a:p>
            <a:pPr lvl="1"/>
            <a:r>
              <a:rPr lang="en-US" dirty="0" err="1"/>
              <a:t>dfu</a:t>
            </a:r>
            <a:r>
              <a:rPr lang="en-US" dirty="0"/>
              <a:t>-util --alt 0 -D pybv11_xxxxxx-vx.xxx.dfu</a:t>
            </a:r>
          </a:p>
          <a:p>
            <a:endParaRPr lang="en-US" dirty="0"/>
          </a:p>
          <a:p>
            <a:endParaRPr lang="en-US" dirty="0"/>
          </a:p>
          <a:p>
            <a:r>
              <a:rPr lang="en-US" dirty="0" err="1"/>
              <a:t>Mettre</a:t>
            </a:r>
            <a:r>
              <a:rPr lang="en-US" dirty="0"/>
              <a:t> la PyBoard hors tension et </a:t>
            </a:r>
            <a:r>
              <a:rPr lang="en-US" dirty="0" err="1"/>
              <a:t>déconnecter</a:t>
            </a:r>
            <a:r>
              <a:rPr lang="en-US" dirty="0"/>
              <a:t> tout</a:t>
            </a:r>
          </a:p>
          <a:p>
            <a:r>
              <a:rPr lang="en-US" dirty="0" err="1"/>
              <a:t>Fini</a:t>
            </a:r>
            <a:r>
              <a:rPr lang="en-US" dirty="0"/>
              <a:t> !</a:t>
            </a:r>
          </a:p>
        </p:txBody>
      </p:sp>
      <p:sp>
        <p:nvSpPr>
          <p:cNvPr id="2" name="Title 1">
            <a:extLst>
              <a:ext uri="{FF2B5EF4-FFF2-40B4-BE49-F238E27FC236}">
                <a16:creationId xmlns:a16="http://schemas.microsoft.com/office/drawing/2014/main" id="{42378F87-6903-4778-9AB0-504AC417DE24}"/>
              </a:ext>
            </a:extLst>
          </p:cNvPr>
          <p:cNvSpPr>
            <a:spLocks noGrp="1"/>
          </p:cNvSpPr>
          <p:nvPr>
            <p:ph type="title"/>
          </p:nvPr>
        </p:nvSpPr>
        <p:spPr>
          <a:xfrm>
            <a:off x="300116" y="0"/>
            <a:ext cx="11612182" cy="1305227"/>
          </a:xfrm>
        </p:spPr>
        <p:txBody>
          <a:bodyPr anchor="ctr">
            <a:normAutofit/>
          </a:bodyPr>
          <a:lstStyle/>
          <a:p>
            <a:r>
              <a:rPr lang="en-US" dirty="0" err="1"/>
              <a:t>Mettre</a:t>
            </a:r>
            <a:r>
              <a:rPr lang="en-US" dirty="0"/>
              <a:t> à jour </a:t>
            </a:r>
            <a:r>
              <a:rPr lang="en-US" dirty="0" err="1"/>
              <a:t>sa</a:t>
            </a:r>
            <a:r>
              <a:rPr lang="en-US" dirty="0"/>
              <a:t> </a:t>
            </a:r>
            <a:r>
              <a:rPr lang="en-US" dirty="0" err="1"/>
              <a:t>pyboard</a:t>
            </a:r>
            <a:endParaRPr lang="en-US" dirty="0"/>
          </a:p>
        </p:txBody>
      </p:sp>
      <p:sp>
        <p:nvSpPr>
          <p:cNvPr id="5" name="Footer Placeholder 4">
            <a:extLst>
              <a:ext uri="{FF2B5EF4-FFF2-40B4-BE49-F238E27FC236}">
                <a16:creationId xmlns:a16="http://schemas.microsoft.com/office/drawing/2014/main" id="{119ACEE9-0ED0-41A0-8339-86512B1A5F03}"/>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CC19979C-1003-4B1D-B36E-D1A95E918C26}"/>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100</a:t>
            </a:fld>
            <a:endParaRPr lang="en-US" dirty="0"/>
          </a:p>
        </p:txBody>
      </p:sp>
      <p:pic>
        <p:nvPicPr>
          <p:cNvPr id="2052" name="Picture 4">
            <a:extLst>
              <a:ext uri="{FF2B5EF4-FFF2-40B4-BE49-F238E27FC236}">
                <a16:creationId xmlns:a16="http://schemas.microsoft.com/office/drawing/2014/main" id="{52D5FD8F-4AF2-4896-9F08-9FD34476F8B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55404" y="1364208"/>
            <a:ext cx="2201338" cy="14528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4A3D6D0-4C8B-4C70-A9A2-5DCDD5EDFC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43513" y="3870731"/>
            <a:ext cx="2492207" cy="1449103"/>
          </a:xfrm>
          <a:prstGeom prst="rect">
            <a:avLst/>
          </a:prstGeom>
        </p:spPr>
      </p:pic>
      <p:grpSp>
        <p:nvGrpSpPr>
          <p:cNvPr id="12" name="Group 11">
            <a:extLst>
              <a:ext uri="{FF2B5EF4-FFF2-40B4-BE49-F238E27FC236}">
                <a16:creationId xmlns:a16="http://schemas.microsoft.com/office/drawing/2014/main" id="{8EA18CE7-76FF-42BC-97D4-7FD5D1594E4C}"/>
              </a:ext>
            </a:extLst>
          </p:cNvPr>
          <p:cNvGrpSpPr/>
          <p:nvPr/>
        </p:nvGrpSpPr>
        <p:grpSpPr>
          <a:xfrm>
            <a:off x="7312230" y="3029821"/>
            <a:ext cx="4181854" cy="3713107"/>
            <a:chOff x="5581679" y="2811591"/>
            <a:chExt cx="4181854" cy="3713107"/>
          </a:xfrm>
        </p:grpSpPr>
        <p:pic>
          <p:nvPicPr>
            <p:cNvPr id="7" name="Picture 6">
              <a:extLst>
                <a:ext uri="{FF2B5EF4-FFF2-40B4-BE49-F238E27FC236}">
                  <a16:creationId xmlns:a16="http://schemas.microsoft.com/office/drawing/2014/main" id="{85F67EB1-A5E0-4D35-9E8D-0560C0B753A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47389" b="25001"/>
            <a:stretch/>
          </p:blipFill>
          <p:spPr>
            <a:xfrm>
              <a:off x="5581679" y="3193771"/>
              <a:ext cx="4181161" cy="3330927"/>
            </a:xfrm>
            <a:prstGeom prst="rect">
              <a:avLst/>
            </a:prstGeom>
          </p:spPr>
        </p:pic>
        <p:pic>
          <p:nvPicPr>
            <p:cNvPr id="11" name="Picture 10">
              <a:extLst>
                <a:ext uri="{FF2B5EF4-FFF2-40B4-BE49-F238E27FC236}">
                  <a16:creationId xmlns:a16="http://schemas.microsoft.com/office/drawing/2014/main" id="{B37822C2-F765-4E9F-BEB7-A808A299D88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581679" y="2811591"/>
              <a:ext cx="4181854" cy="614979"/>
            </a:xfrm>
            <a:prstGeom prst="rect">
              <a:avLst/>
            </a:prstGeom>
          </p:spPr>
        </p:pic>
      </p:grpSp>
      <p:cxnSp>
        <p:nvCxnSpPr>
          <p:cNvPr id="15" name="Straight Arrow Connector 14">
            <a:extLst>
              <a:ext uri="{FF2B5EF4-FFF2-40B4-BE49-F238E27FC236}">
                <a16:creationId xmlns:a16="http://schemas.microsoft.com/office/drawing/2014/main" id="{5EEE0E9C-5CA7-44D2-AC0B-18DB3345BFF7}"/>
              </a:ext>
            </a:extLst>
          </p:cNvPr>
          <p:cNvCxnSpPr>
            <a:cxnSpLocks/>
          </p:cNvCxnSpPr>
          <p:nvPr/>
        </p:nvCxnSpPr>
        <p:spPr>
          <a:xfrm>
            <a:off x="8250226" y="2145059"/>
            <a:ext cx="1405179" cy="3300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7E6892-7324-41C8-96DE-4496251C1D3C}"/>
              </a:ext>
            </a:extLst>
          </p:cNvPr>
          <p:cNvCxnSpPr>
            <a:cxnSpLocks/>
            <a:endCxn id="9" idx="1"/>
          </p:cNvCxnSpPr>
          <p:nvPr/>
        </p:nvCxnSpPr>
        <p:spPr>
          <a:xfrm>
            <a:off x="2083182" y="3870731"/>
            <a:ext cx="1960331" cy="724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E61CA9B-CD7D-462F-91FB-1011345B1D3D}"/>
              </a:ext>
            </a:extLst>
          </p:cNvPr>
          <p:cNvCxnSpPr>
            <a:cxnSpLocks/>
            <a:stCxn id="9" idx="3"/>
            <a:endCxn id="7" idx="1"/>
          </p:cNvCxnSpPr>
          <p:nvPr/>
        </p:nvCxnSpPr>
        <p:spPr>
          <a:xfrm>
            <a:off x="6535720" y="4595283"/>
            <a:ext cx="776510" cy="482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CD925F0-86CE-4267-85ED-5D539C6878F0}"/>
              </a:ext>
            </a:extLst>
          </p:cNvPr>
          <p:cNvSpPr/>
          <p:nvPr/>
        </p:nvSpPr>
        <p:spPr>
          <a:xfrm>
            <a:off x="7272070" y="3429794"/>
            <a:ext cx="4261448" cy="168148"/>
          </a:xfrm>
          <a:prstGeom prst="rect">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
        <p:nvSpPr>
          <p:cNvPr id="25" name="Rectangle 24">
            <a:extLst>
              <a:ext uri="{FF2B5EF4-FFF2-40B4-BE49-F238E27FC236}">
                <a16:creationId xmlns:a16="http://schemas.microsoft.com/office/drawing/2014/main" id="{D9549716-CE04-42F1-B0A5-BA93F21C06B1}"/>
              </a:ext>
            </a:extLst>
          </p:cNvPr>
          <p:cNvSpPr/>
          <p:nvPr/>
        </p:nvSpPr>
        <p:spPr>
          <a:xfrm>
            <a:off x="7272069" y="3625426"/>
            <a:ext cx="4261448" cy="168148"/>
          </a:xfrm>
          <a:prstGeom prst="rect">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Tree>
    <p:extLst>
      <p:ext uri="{BB962C8B-B14F-4D97-AF65-F5344CB8AC3E}">
        <p14:creationId xmlns:p14="http://schemas.microsoft.com/office/powerpoint/2010/main" val="34505719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Le matériel</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4257131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70E2A3-B67B-43A1-BFDF-C97295009EB0}"/>
              </a:ext>
            </a:extLst>
          </p:cNvPr>
          <p:cNvSpPr>
            <a:spLocks noGrp="1"/>
          </p:cNvSpPr>
          <p:nvPr>
            <p:ph idx="1"/>
          </p:nvPr>
        </p:nvSpPr>
        <p:spPr/>
        <p:txBody>
          <a:bodyPr/>
          <a:lstStyle/>
          <a:p>
            <a:r>
              <a:rPr lang="fr-FR" dirty="0"/>
              <a:t>Le matériel nécessaire se trouve facilement sur Internet </a:t>
            </a:r>
          </a:p>
          <a:p>
            <a:r>
              <a:rPr lang="fr-FR" dirty="0"/>
              <a:t>Les prix varient beaucoup d’un fournisseur à l’autre pour des produits équivalents</a:t>
            </a:r>
          </a:p>
          <a:p>
            <a:r>
              <a:rPr lang="fr-FR" dirty="0"/>
              <a:t>Il faut être prudent qu’une même référence peut amener à des cartes électroniques très différentes. Par exemple, pour la carte des capteurs, la référence est le composant principal LPS22… mais beaucoup de cartes différentes existent qui portent ce nom. Il faudra donc se référer aux photos d’illustration de ce fichier pour faire le bon choix…  </a:t>
            </a:r>
            <a:endParaRPr lang="en-US" dirty="0"/>
          </a:p>
        </p:txBody>
      </p:sp>
      <p:sp>
        <p:nvSpPr>
          <p:cNvPr id="3" name="Title 2">
            <a:extLst>
              <a:ext uri="{FF2B5EF4-FFF2-40B4-BE49-F238E27FC236}">
                <a16:creationId xmlns:a16="http://schemas.microsoft.com/office/drawing/2014/main" id="{80944A49-31F7-479B-B72D-CE2259FC6B85}"/>
              </a:ext>
            </a:extLst>
          </p:cNvPr>
          <p:cNvSpPr>
            <a:spLocks noGrp="1"/>
          </p:cNvSpPr>
          <p:nvPr>
            <p:ph type="title"/>
          </p:nvPr>
        </p:nvSpPr>
        <p:spPr/>
        <p:txBody>
          <a:bodyPr/>
          <a:lstStyle/>
          <a:p>
            <a:r>
              <a:rPr lang="fr-FR" dirty="0"/>
              <a:t>Commande du matériel </a:t>
            </a:r>
            <a:endParaRPr lang="en-US" dirty="0"/>
          </a:p>
        </p:txBody>
      </p:sp>
      <p:sp>
        <p:nvSpPr>
          <p:cNvPr id="4" name="Footer Placeholder 3">
            <a:extLst>
              <a:ext uri="{FF2B5EF4-FFF2-40B4-BE49-F238E27FC236}">
                <a16:creationId xmlns:a16="http://schemas.microsoft.com/office/drawing/2014/main" id="{3DFF69CC-7C65-4D33-A31A-AD2BC47BE20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70302D25-C82D-4028-8B63-690A70F0876E}"/>
              </a:ext>
            </a:extLst>
          </p:cNvPr>
          <p:cNvSpPr>
            <a:spLocks noGrp="1"/>
          </p:cNvSpPr>
          <p:nvPr>
            <p:ph type="sldNum" sz="quarter" idx="12"/>
          </p:nvPr>
        </p:nvSpPr>
        <p:spPr/>
        <p:txBody>
          <a:bodyPr/>
          <a:lstStyle/>
          <a:p>
            <a:fld id="{5B31B9E4-8E4D-4C86-BFD7-412B282B373B}" type="slidenum">
              <a:rPr lang="fr-FR" smtClean="0"/>
              <a:pPr/>
              <a:t>102</a:t>
            </a:fld>
            <a:endParaRPr lang="fr-FR" dirty="0"/>
          </a:p>
        </p:txBody>
      </p:sp>
      <p:pic>
        <p:nvPicPr>
          <p:cNvPr id="8" name="Picture 7">
            <a:extLst>
              <a:ext uri="{FF2B5EF4-FFF2-40B4-BE49-F238E27FC236}">
                <a16:creationId xmlns:a16="http://schemas.microsoft.com/office/drawing/2014/main" id="{2DCB7806-8413-489A-BAC6-05F45AAEB4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1161" y="4496611"/>
            <a:ext cx="4155925" cy="1982134"/>
          </a:xfrm>
          <a:prstGeom prst="rect">
            <a:avLst/>
          </a:prstGeom>
        </p:spPr>
      </p:pic>
      <p:pic>
        <p:nvPicPr>
          <p:cNvPr id="10" name="Picture 9">
            <a:extLst>
              <a:ext uri="{FF2B5EF4-FFF2-40B4-BE49-F238E27FC236}">
                <a16:creationId xmlns:a16="http://schemas.microsoft.com/office/drawing/2014/main" id="{63E18C80-B9F1-492B-BE21-33F0A01368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3326" y="4496611"/>
            <a:ext cx="1243130" cy="1982134"/>
          </a:xfrm>
          <a:prstGeom prst="rect">
            <a:avLst/>
          </a:prstGeom>
        </p:spPr>
      </p:pic>
    </p:spTree>
    <p:extLst>
      <p:ext uri="{BB962C8B-B14F-4D97-AF65-F5344CB8AC3E}">
        <p14:creationId xmlns:p14="http://schemas.microsoft.com/office/powerpoint/2010/main" val="12182571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93213B-E0F7-494B-A4F2-025F81180217}"/>
              </a:ext>
            </a:extLst>
          </p:cNvPr>
          <p:cNvPicPr>
            <a:picLocks noGrp="1" noChangeAspect="1"/>
          </p:cNvPicPr>
          <p:nvPr>
            <p:ph idx="1"/>
          </p:nvPr>
        </p:nvPicPr>
        <p:blipFill>
          <a:blip r:embed="rId2"/>
          <a:stretch>
            <a:fillRect/>
          </a:stretch>
        </p:blipFill>
        <p:spPr>
          <a:xfrm>
            <a:off x="2367355" y="1484313"/>
            <a:ext cx="7460466" cy="4610100"/>
          </a:xfrm>
        </p:spPr>
      </p:pic>
      <p:sp>
        <p:nvSpPr>
          <p:cNvPr id="3" name="Title 2">
            <a:extLst>
              <a:ext uri="{FF2B5EF4-FFF2-40B4-BE49-F238E27FC236}">
                <a16:creationId xmlns:a16="http://schemas.microsoft.com/office/drawing/2014/main" id="{0D75F34E-41DB-41D8-9D76-D3ECF6E0E7C5}"/>
              </a:ext>
            </a:extLst>
          </p:cNvPr>
          <p:cNvSpPr>
            <a:spLocks noGrp="1"/>
          </p:cNvSpPr>
          <p:nvPr>
            <p:ph type="title"/>
          </p:nvPr>
        </p:nvSpPr>
        <p:spPr/>
        <p:txBody>
          <a:bodyPr/>
          <a:lstStyle/>
          <a:p>
            <a:r>
              <a:rPr lang="fr-FR" dirty="0"/>
              <a:t>Carte </a:t>
            </a:r>
            <a:r>
              <a:rPr lang="fr-FR" dirty="0" err="1"/>
              <a:t>microPython</a:t>
            </a:r>
            <a:endParaRPr lang="en-US" dirty="0"/>
          </a:p>
        </p:txBody>
      </p:sp>
      <p:sp>
        <p:nvSpPr>
          <p:cNvPr id="4" name="Footer Placeholder 3">
            <a:extLst>
              <a:ext uri="{FF2B5EF4-FFF2-40B4-BE49-F238E27FC236}">
                <a16:creationId xmlns:a16="http://schemas.microsoft.com/office/drawing/2014/main" id="{6A6F5730-6489-468D-B808-E0D08FAA7DDD}"/>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DD01221-E3BF-45A2-919A-2368D179CF85}"/>
              </a:ext>
            </a:extLst>
          </p:cNvPr>
          <p:cNvSpPr>
            <a:spLocks noGrp="1"/>
          </p:cNvSpPr>
          <p:nvPr>
            <p:ph type="sldNum" sz="quarter" idx="12"/>
          </p:nvPr>
        </p:nvSpPr>
        <p:spPr/>
        <p:txBody>
          <a:bodyPr/>
          <a:lstStyle/>
          <a:p>
            <a:fld id="{5B31B9E4-8E4D-4C86-BFD7-412B282B373B}" type="slidenum">
              <a:rPr lang="fr-FR" smtClean="0"/>
              <a:pPr/>
              <a:t>103</a:t>
            </a:fld>
            <a:endParaRPr lang="fr-FR" dirty="0"/>
          </a:p>
        </p:txBody>
      </p:sp>
    </p:spTree>
    <p:extLst>
      <p:ext uri="{BB962C8B-B14F-4D97-AF65-F5344CB8AC3E}">
        <p14:creationId xmlns:p14="http://schemas.microsoft.com/office/powerpoint/2010/main" val="30723111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5F34E-41DB-41D8-9D76-D3ECF6E0E7C5}"/>
              </a:ext>
            </a:extLst>
          </p:cNvPr>
          <p:cNvSpPr>
            <a:spLocks noGrp="1"/>
          </p:cNvSpPr>
          <p:nvPr>
            <p:ph type="title"/>
          </p:nvPr>
        </p:nvSpPr>
        <p:spPr/>
        <p:txBody>
          <a:bodyPr/>
          <a:lstStyle/>
          <a:p>
            <a:r>
              <a:rPr lang="fr-FR" dirty="0"/>
              <a:t>Carte des capteurs </a:t>
            </a:r>
            <a:endParaRPr lang="en-US" dirty="0"/>
          </a:p>
        </p:txBody>
      </p:sp>
      <p:sp>
        <p:nvSpPr>
          <p:cNvPr id="4" name="Footer Placeholder 3">
            <a:extLst>
              <a:ext uri="{FF2B5EF4-FFF2-40B4-BE49-F238E27FC236}">
                <a16:creationId xmlns:a16="http://schemas.microsoft.com/office/drawing/2014/main" id="{6A6F5730-6489-468D-B808-E0D08FAA7DDD}"/>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DD01221-E3BF-45A2-919A-2368D179CF85}"/>
              </a:ext>
            </a:extLst>
          </p:cNvPr>
          <p:cNvSpPr>
            <a:spLocks noGrp="1"/>
          </p:cNvSpPr>
          <p:nvPr>
            <p:ph type="sldNum" sz="quarter" idx="12"/>
          </p:nvPr>
        </p:nvSpPr>
        <p:spPr/>
        <p:txBody>
          <a:bodyPr/>
          <a:lstStyle/>
          <a:p>
            <a:fld id="{5B31B9E4-8E4D-4C86-BFD7-412B282B373B}" type="slidenum">
              <a:rPr lang="fr-FR" smtClean="0"/>
              <a:pPr/>
              <a:t>104</a:t>
            </a:fld>
            <a:endParaRPr lang="fr-FR" dirty="0"/>
          </a:p>
        </p:txBody>
      </p:sp>
      <p:pic>
        <p:nvPicPr>
          <p:cNvPr id="9" name="Picture 8">
            <a:extLst>
              <a:ext uri="{FF2B5EF4-FFF2-40B4-BE49-F238E27FC236}">
                <a16:creationId xmlns:a16="http://schemas.microsoft.com/office/drawing/2014/main" id="{3E4035E8-76C5-4117-BC4E-B095E5C6485D}"/>
              </a:ext>
            </a:extLst>
          </p:cNvPr>
          <p:cNvPicPr>
            <a:picLocks noChangeAspect="1"/>
          </p:cNvPicPr>
          <p:nvPr/>
        </p:nvPicPr>
        <p:blipFill>
          <a:blip r:embed="rId2"/>
          <a:stretch>
            <a:fillRect/>
          </a:stretch>
        </p:blipFill>
        <p:spPr>
          <a:xfrm>
            <a:off x="945101" y="1087595"/>
            <a:ext cx="9563100" cy="5391150"/>
          </a:xfrm>
          <a:prstGeom prst="rect">
            <a:avLst/>
          </a:prstGeom>
        </p:spPr>
      </p:pic>
    </p:spTree>
    <p:extLst>
      <p:ext uri="{BB962C8B-B14F-4D97-AF65-F5344CB8AC3E}">
        <p14:creationId xmlns:p14="http://schemas.microsoft.com/office/powerpoint/2010/main" val="3156843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5F34E-41DB-41D8-9D76-D3ECF6E0E7C5}"/>
              </a:ext>
            </a:extLst>
          </p:cNvPr>
          <p:cNvSpPr>
            <a:spLocks noGrp="1"/>
          </p:cNvSpPr>
          <p:nvPr>
            <p:ph type="title"/>
          </p:nvPr>
        </p:nvSpPr>
        <p:spPr/>
        <p:txBody>
          <a:bodyPr/>
          <a:lstStyle/>
          <a:p>
            <a:r>
              <a:rPr lang="fr-FR" dirty="0"/>
              <a:t>Ecran LCD</a:t>
            </a:r>
            <a:endParaRPr lang="en-US" dirty="0"/>
          </a:p>
        </p:txBody>
      </p:sp>
      <p:sp>
        <p:nvSpPr>
          <p:cNvPr id="4" name="Footer Placeholder 3">
            <a:extLst>
              <a:ext uri="{FF2B5EF4-FFF2-40B4-BE49-F238E27FC236}">
                <a16:creationId xmlns:a16="http://schemas.microsoft.com/office/drawing/2014/main" id="{6A6F5730-6489-468D-B808-E0D08FAA7DDD}"/>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DD01221-E3BF-45A2-919A-2368D179CF85}"/>
              </a:ext>
            </a:extLst>
          </p:cNvPr>
          <p:cNvSpPr>
            <a:spLocks noGrp="1"/>
          </p:cNvSpPr>
          <p:nvPr>
            <p:ph type="sldNum" sz="quarter" idx="12"/>
          </p:nvPr>
        </p:nvSpPr>
        <p:spPr/>
        <p:txBody>
          <a:bodyPr/>
          <a:lstStyle/>
          <a:p>
            <a:fld id="{5B31B9E4-8E4D-4C86-BFD7-412B282B373B}" type="slidenum">
              <a:rPr lang="fr-FR" smtClean="0"/>
              <a:pPr/>
              <a:t>105</a:t>
            </a:fld>
            <a:endParaRPr lang="fr-FR" dirty="0"/>
          </a:p>
        </p:txBody>
      </p:sp>
      <p:pic>
        <p:nvPicPr>
          <p:cNvPr id="9" name="Picture 8">
            <a:extLst>
              <a:ext uri="{FF2B5EF4-FFF2-40B4-BE49-F238E27FC236}">
                <a16:creationId xmlns:a16="http://schemas.microsoft.com/office/drawing/2014/main" id="{7D41D679-4FD0-494C-9B44-F701A64CDD36}"/>
              </a:ext>
            </a:extLst>
          </p:cNvPr>
          <p:cNvPicPr>
            <a:picLocks noChangeAspect="1"/>
          </p:cNvPicPr>
          <p:nvPr/>
        </p:nvPicPr>
        <p:blipFill>
          <a:blip r:embed="rId2"/>
          <a:stretch>
            <a:fillRect/>
          </a:stretch>
        </p:blipFill>
        <p:spPr>
          <a:xfrm>
            <a:off x="1587261" y="1061684"/>
            <a:ext cx="8442984" cy="5151651"/>
          </a:xfrm>
          <a:prstGeom prst="rect">
            <a:avLst/>
          </a:prstGeom>
        </p:spPr>
      </p:pic>
    </p:spTree>
    <p:extLst>
      <p:ext uri="{BB962C8B-B14F-4D97-AF65-F5344CB8AC3E}">
        <p14:creationId xmlns:p14="http://schemas.microsoft.com/office/powerpoint/2010/main" val="15134804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C45E9F-B771-400E-804D-6D3F9EC72B7D}"/>
              </a:ext>
            </a:extLst>
          </p:cNvPr>
          <p:cNvSpPr>
            <a:spLocks noGrp="1"/>
          </p:cNvSpPr>
          <p:nvPr>
            <p:ph idx="1"/>
          </p:nvPr>
        </p:nvSpPr>
        <p:spPr/>
        <p:txBody>
          <a:bodyPr/>
          <a:lstStyle/>
          <a:p>
            <a:r>
              <a:rPr lang="fr-FR" dirty="0"/>
              <a:t>Pour référence la commande passée par ST chez </a:t>
            </a:r>
            <a:r>
              <a:rPr lang="fr-FR" dirty="0" err="1"/>
              <a:t>Logitrade</a:t>
            </a:r>
            <a:r>
              <a:rPr lang="fr-FR" dirty="0"/>
              <a:t> (pour </a:t>
            </a:r>
            <a:r>
              <a:rPr lang="fr-FR" dirty="0" err="1"/>
              <a:t>AliExpress</a:t>
            </a:r>
            <a:r>
              <a:rPr lang="fr-FR" dirty="0"/>
              <a:t>) en juillet 2021</a:t>
            </a:r>
            <a:endParaRPr lang="en-US" dirty="0"/>
          </a:p>
        </p:txBody>
      </p:sp>
      <p:sp>
        <p:nvSpPr>
          <p:cNvPr id="3" name="Title 2">
            <a:extLst>
              <a:ext uri="{FF2B5EF4-FFF2-40B4-BE49-F238E27FC236}">
                <a16:creationId xmlns:a16="http://schemas.microsoft.com/office/drawing/2014/main" id="{600FB2C6-CCF5-4C80-8FF5-763F64B7ECF8}"/>
              </a:ext>
            </a:extLst>
          </p:cNvPr>
          <p:cNvSpPr>
            <a:spLocks noGrp="1"/>
          </p:cNvSpPr>
          <p:nvPr>
            <p:ph type="title"/>
          </p:nvPr>
        </p:nvSpPr>
        <p:spPr/>
        <p:txBody>
          <a:bodyPr/>
          <a:lstStyle/>
          <a:p>
            <a:r>
              <a:rPr lang="fr-FR" dirty="0"/>
              <a:t>Ensemble des cartes</a:t>
            </a:r>
            <a:endParaRPr lang="en-US" dirty="0"/>
          </a:p>
        </p:txBody>
      </p:sp>
      <p:sp>
        <p:nvSpPr>
          <p:cNvPr id="4" name="Footer Placeholder 3">
            <a:extLst>
              <a:ext uri="{FF2B5EF4-FFF2-40B4-BE49-F238E27FC236}">
                <a16:creationId xmlns:a16="http://schemas.microsoft.com/office/drawing/2014/main" id="{6A1CC159-FBB4-4D98-A83D-4D590769C37B}"/>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97009C5-F367-48EF-A6C4-D2F0F3ED81D5}"/>
              </a:ext>
            </a:extLst>
          </p:cNvPr>
          <p:cNvSpPr>
            <a:spLocks noGrp="1"/>
          </p:cNvSpPr>
          <p:nvPr>
            <p:ph type="sldNum" sz="quarter" idx="12"/>
          </p:nvPr>
        </p:nvSpPr>
        <p:spPr/>
        <p:txBody>
          <a:bodyPr/>
          <a:lstStyle/>
          <a:p>
            <a:fld id="{5B31B9E4-8E4D-4C86-BFD7-412B282B373B}" type="slidenum">
              <a:rPr lang="fr-FR" smtClean="0"/>
              <a:pPr/>
              <a:t>106</a:t>
            </a:fld>
            <a:endParaRPr lang="fr-FR" dirty="0"/>
          </a:p>
        </p:txBody>
      </p:sp>
      <p:pic>
        <p:nvPicPr>
          <p:cNvPr id="7" name="Picture 6">
            <a:extLst>
              <a:ext uri="{FF2B5EF4-FFF2-40B4-BE49-F238E27FC236}">
                <a16:creationId xmlns:a16="http://schemas.microsoft.com/office/drawing/2014/main" id="{D3566A58-4AA7-433B-9426-C9DB24F0A009}"/>
              </a:ext>
            </a:extLst>
          </p:cNvPr>
          <p:cNvPicPr>
            <a:picLocks noChangeAspect="1"/>
          </p:cNvPicPr>
          <p:nvPr/>
        </p:nvPicPr>
        <p:blipFill>
          <a:blip r:embed="rId2"/>
          <a:stretch>
            <a:fillRect/>
          </a:stretch>
        </p:blipFill>
        <p:spPr>
          <a:xfrm>
            <a:off x="521588" y="2486819"/>
            <a:ext cx="7058025" cy="1885950"/>
          </a:xfrm>
          <a:prstGeom prst="rect">
            <a:avLst/>
          </a:prstGeom>
        </p:spPr>
      </p:pic>
    </p:spTree>
    <p:extLst>
      <p:ext uri="{BB962C8B-B14F-4D97-AF65-F5344CB8AC3E}">
        <p14:creationId xmlns:p14="http://schemas.microsoft.com/office/powerpoint/2010/main" val="36562038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BF06FF8-BB71-4AFF-A8F3-D3DA426D6D20}"/>
              </a:ext>
            </a:extLst>
          </p:cNvPr>
          <p:cNvSpPr>
            <a:spLocks noGrp="1"/>
          </p:cNvSpPr>
          <p:nvPr>
            <p:ph idx="1"/>
          </p:nvPr>
        </p:nvSpPr>
        <p:spPr>
          <a:xfrm>
            <a:off x="300117" y="1484657"/>
            <a:ext cx="4355010" cy="4609579"/>
          </a:xfrm>
        </p:spPr>
        <p:txBody>
          <a:bodyPr>
            <a:normAutofit/>
          </a:bodyPr>
          <a:lstStyle/>
          <a:p>
            <a:r>
              <a:rPr lang="fr-FR" dirty="0"/>
              <a:t>Attention à prendre des nappes à trous aux extrémités et pas à pics… </a:t>
            </a:r>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a:t>Nappes de liaison</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2" name="Slide Number Placeholder 1">
            <a:extLst>
              <a:ext uri="{FF2B5EF4-FFF2-40B4-BE49-F238E27FC236}">
                <a16:creationId xmlns:a16="http://schemas.microsoft.com/office/drawing/2014/main" id="{E77710F5-94EA-4BC8-9F48-12F4E7984E7B}"/>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107</a:t>
            </a:fld>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1536" y="1543425"/>
            <a:ext cx="6867304" cy="3106202"/>
          </a:xfrm>
          <a:prstGeom prst="rect">
            <a:avLst/>
          </a:prstGeom>
        </p:spPr>
      </p:pic>
      <p:pic>
        <p:nvPicPr>
          <p:cNvPr id="1026" name="Picture 1">
            <a:extLst>
              <a:ext uri="{FF2B5EF4-FFF2-40B4-BE49-F238E27FC236}">
                <a16:creationId xmlns:a16="http://schemas.microsoft.com/office/drawing/2014/main" id="{FF33E5A3-1A79-488C-AEF0-E136163019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973" y="3847381"/>
            <a:ext cx="6672910" cy="224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3511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FD18E40-69AF-4AD0-B79C-785ADEAF55FC}"/>
              </a:ext>
            </a:extLst>
          </p:cNvPr>
          <p:cNvSpPr>
            <a:spLocks noGrp="1"/>
          </p:cNvSpPr>
          <p:nvPr>
            <p:ph idx="1"/>
          </p:nvPr>
        </p:nvSpPr>
        <p:spPr>
          <a:xfrm>
            <a:off x="223896" y="973257"/>
            <a:ext cx="4365357" cy="734773"/>
          </a:xfrm>
        </p:spPr>
        <p:txBody>
          <a:bodyPr>
            <a:normAutofit fontScale="92500" lnSpcReduction="10000"/>
          </a:bodyPr>
          <a:lstStyle/>
          <a:p>
            <a:r>
              <a:rPr lang="fr-FR" dirty="0"/>
              <a:t>Version </a:t>
            </a:r>
            <a:r>
              <a:rPr lang="fr-FR" dirty="0" err="1"/>
              <a:t>Radiospares</a:t>
            </a:r>
            <a:r>
              <a:rPr lang="fr-FR" dirty="0"/>
              <a:t>: 				</a:t>
            </a:r>
          </a:p>
          <a:p>
            <a:pPr lvl="1"/>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dirty="0"/>
              <a:t>Boutons</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2" name="Slide Number Placeholder 1">
            <a:extLst>
              <a:ext uri="{FF2B5EF4-FFF2-40B4-BE49-F238E27FC236}">
                <a16:creationId xmlns:a16="http://schemas.microsoft.com/office/drawing/2014/main" id="{35A5A398-FCCE-4500-B723-F0BC6ACE0E0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108</a:t>
            </a:fld>
            <a:endParaRPr lang="en-US" dirty="0"/>
          </a:p>
        </p:txBody>
      </p:sp>
      <p:pic>
        <p:nvPicPr>
          <p:cNvPr id="1026" name="Picture 1" descr="image00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61047" y="1484657"/>
            <a:ext cx="6563349" cy="443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C8FBE61-8514-47EB-8CF4-53269CFAF060}"/>
              </a:ext>
            </a:extLst>
          </p:cNvPr>
          <p:cNvSpPr txBox="1"/>
          <p:nvPr/>
        </p:nvSpPr>
        <p:spPr>
          <a:xfrm>
            <a:off x="6534509" y="973257"/>
            <a:ext cx="6098874" cy="430887"/>
          </a:xfrm>
          <a:prstGeom prst="rect">
            <a:avLst/>
          </a:prstGeom>
          <a:noFill/>
        </p:spPr>
        <p:txBody>
          <a:bodyPr wrap="square">
            <a:spAutoFit/>
          </a:bodyPr>
          <a:lstStyle/>
          <a:p>
            <a:r>
              <a:rPr lang="fr-FR" sz="2200" dirty="0"/>
              <a:t>Version Amazon: </a:t>
            </a:r>
            <a:endParaRPr lang="en-US" sz="2200" dirty="0"/>
          </a:p>
        </p:txBody>
      </p:sp>
      <p:pic>
        <p:nvPicPr>
          <p:cNvPr id="7" name="Picture 6">
            <a:extLst>
              <a:ext uri="{FF2B5EF4-FFF2-40B4-BE49-F238E27FC236}">
                <a16:creationId xmlns:a16="http://schemas.microsoft.com/office/drawing/2014/main" id="{279615BF-B9E4-4A9E-BB64-D7236B0D35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653" y="1692305"/>
            <a:ext cx="6059910" cy="3819974"/>
          </a:xfrm>
          <a:prstGeom prst="rect">
            <a:avLst/>
          </a:prstGeom>
        </p:spPr>
      </p:pic>
    </p:spTree>
    <p:extLst>
      <p:ext uri="{BB962C8B-B14F-4D97-AF65-F5344CB8AC3E}">
        <p14:creationId xmlns:p14="http://schemas.microsoft.com/office/powerpoint/2010/main" val="2599301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99B381FE-EBBF-4E66-ADD2-D77073B3E126}"/>
              </a:ext>
            </a:extLst>
          </p:cNvPr>
          <p:cNvGraphicFramePr>
            <a:graphicFrameLocks noGrp="1"/>
          </p:cNvGraphicFramePr>
          <p:nvPr>
            <p:ph idx="1"/>
            <p:extLst>
              <p:ext uri="{D42A27DB-BD31-4B8C-83A1-F6EECF244321}">
                <p14:modId xmlns:p14="http://schemas.microsoft.com/office/powerpoint/2010/main" val="2561779768"/>
              </p:ext>
            </p:extLst>
          </p:nvPr>
        </p:nvGraphicFramePr>
        <p:xfrm>
          <a:off x="479664" y="5532459"/>
          <a:ext cx="8403900" cy="600075"/>
        </p:xfrm>
        <a:graphic>
          <a:graphicData uri="http://schemas.openxmlformats.org/drawingml/2006/table">
            <a:tbl>
              <a:tblPr/>
              <a:tblGrid>
                <a:gridCol w="4824527">
                  <a:extLst>
                    <a:ext uri="{9D8B030D-6E8A-4147-A177-3AD203B41FA5}">
                      <a16:colId xmlns:a16="http://schemas.microsoft.com/office/drawing/2014/main" val="3231622094"/>
                    </a:ext>
                  </a:extLst>
                </a:gridCol>
                <a:gridCol w="695299">
                  <a:extLst>
                    <a:ext uri="{9D8B030D-6E8A-4147-A177-3AD203B41FA5}">
                      <a16:colId xmlns:a16="http://schemas.microsoft.com/office/drawing/2014/main" val="1552067874"/>
                    </a:ext>
                  </a:extLst>
                </a:gridCol>
                <a:gridCol w="1163562">
                  <a:extLst>
                    <a:ext uri="{9D8B030D-6E8A-4147-A177-3AD203B41FA5}">
                      <a16:colId xmlns:a16="http://schemas.microsoft.com/office/drawing/2014/main" val="330338486"/>
                    </a:ext>
                  </a:extLst>
                </a:gridCol>
                <a:gridCol w="752059">
                  <a:extLst>
                    <a:ext uri="{9D8B030D-6E8A-4147-A177-3AD203B41FA5}">
                      <a16:colId xmlns:a16="http://schemas.microsoft.com/office/drawing/2014/main" val="1331759254"/>
                    </a:ext>
                  </a:extLst>
                </a:gridCol>
                <a:gridCol w="968453">
                  <a:extLst>
                    <a:ext uri="{9D8B030D-6E8A-4147-A177-3AD203B41FA5}">
                      <a16:colId xmlns:a16="http://schemas.microsoft.com/office/drawing/2014/main" val="3946733824"/>
                    </a:ext>
                  </a:extLst>
                </a:gridCol>
              </a:tblGrid>
              <a:tr h="200025">
                <a:tc>
                  <a:txBody>
                    <a:bodyPr/>
                    <a:lstStyle/>
                    <a:p>
                      <a:pPr algn="l" fontAlgn="ctr"/>
                      <a:r>
                        <a:rPr lang="fr-FR" sz="1200" b="0" i="0" u="none" strike="noStrike">
                          <a:solidFill>
                            <a:schemeClr val="tx1"/>
                          </a:solidFill>
                          <a:effectLst/>
                          <a:latin typeface="Calibri" panose="020F0502020204030204" pitchFamily="34" charset="0"/>
                        </a:rPr>
                        <a:t>Filament d'imprimante 3D, Série PolyLite, Dia. 1,75mm, Noir, PLA, 150°C, 1 kg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1"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70525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             35.09 €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482600294"/>
                  </a:ext>
                </a:extLst>
              </a:tr>
              <a:tr h="200025">
                <a:tc>
                  <a:txBody>
                    <a:bodyPr/>
                    <a:lstStyle/>
                    <a:p>
                      <a:pPr algn="l" fontAlgn="ctr"/>
                      <a:r>
                        <a:rPr lang="fr-FR" sz="1200" b="0" i="0" u="none" strike="noStrike">
                          <a:solidFill>
                            <a:schemeClr val="tx1"/>
                          </a:solidFill>
                          <a:effectLst/>
                          <a:latin typeface="Calibri" panose="020F0502020204030204" pitchFamily="34" charset="0"/>
                        </a:rPr>
                        <a:t>Filament d'imprimante 3D, Dia. 1,75mm, Blanc, PLA, 146 à 150°C, 1 kg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1"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1103010001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             29.99 €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045144399"/>
                  </a:ext>
                </a:extLst>
              </a:tr>
              <a:tr h="200025">
                <a:tc>
                  <a:txBody>
                    <a:bodyPr/>
                    <a:lstStyle/>
                    <a:p>
                      <a:pPr algn="l" fontAlgn="ctr"/>
                      <a:r>
                        <a:rPr lang="en-US" sz="1200" b="0" i="0" u="none" strike="noStrike" dirty="0">
                          <a:solidFill>
                            <a:schemeClr val="tx1"/>
                          </a:solidFill>
                          <a:effectLst/>
                          <a:latin typeface="Calibri" panose="020F0502020204030204" pitchFamily="34" charset="0"/>
                        </a:rPr>
                        <a:t>Filament </a:t>
                      </a:r>
                      <a:r>
                        <a:rPr lang="en-US" sz="1200" b="0" i="0" u="none" strike="noStrike" dirty="0" err="1">
                          <a:solidFill>
                            <a:schemeClr val="tx1"/>
                          </a:solidFill>
                          <a:effectLst/>
                          <a:latin typeface="Calibri" panose="020F0502020204030204" pitchFamily="34" charset="0"/>
                        </a:rPr>
                        <a:t>d'imprimante</a:t>
                      </a:r>
                      <a:r>
                        <a:rPr lang="en-US" sz="1200" b="0" i="0" u="none" strike="noStrike" dirty="0">
                          <a:solidFill>
                            <a:schemeClr val="tx1"/>
                          </a:solidFill>
                          <a:effectLst/>
                          <a:latin typeface="Calibri" panose="020F0502020204030204" pitchFamily="34" charset="0"/>
                        </a:rPr>
                        <a:t> 3D, Dia. 1,75mm, Bleu, PLA, 146 à 150°C, 1 kg</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1"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1103010101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a:solidFill>
                            <a:schemeClr val="tx1"/>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             29.99 € </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517958594"/>
                  </a:ext>
                </a:extLst>
              </a:tr>
            </a:tbl>
          </a:graphicData>
        </a:graphic>
      </p:graphicFrame>
      <p:sp>
        <p:nvSpPr>
          <p:cNvPr id="5" name="Title 4"/>
          <p:cNvSpPr>
            <a:spLocks noGrp="1"/>
          </p:cNvSpPr>
          <p:nvPr>
            <p:ph type="title"/>
          </p:nvPr>
        </p:nvSpPr>
        <p:spPr>
          <a:xfrm>
            <a:off x="300116" y="0"/>
            <a:ext cx="11612182" cy="1305227"/>
          </a:xfrm>
        </p:spPr>
        <p:txBody>
          <a:bodyPr anchor="ctr">
            <a:normAutofit/>
          </a:bodyPr>
          <a:lstStyle/>
          <a:p>
            <a:r>
              <a:rPr lang="en-US"/>
              <a:t>Ruban d’impression 3D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2" name="Slide Number Placeholder 1">
            <a:extLst>
              <a:ext uri="{FF2B5EF4-FFF2-40B4-BE49-F238E27FC236}">
                <a16:creationId xmlns:a16="http://schemas.microsoft.com/office/drawing/2014/main" id="{43B1D931-B74C-4BCE-BF7D-1B7872027B65}"/>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109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9664" y="1217613"/>
            <a:ext cx="10752335" cy="41416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652" y="1717090"/>
            <a:ext cx="10752341" cy="3730056"/>
          </a:xfrm>
          <a:prstGeom prst="rect">
            <a:avLst/>
          </a:prstGeom>
        </p:spPr>
      </p:pic>
    </p:spTree>
    <p:extLst>
      <p:ext uri="{BB962C8B-B14F-4D97-AF65-F5344CB8AC3E}">
        <p14:creationId xmlns:p14="http://schemas.microsoft.com/office/powerpoint/2010/main" val="342328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Nous avons choisi d’effectuer le projet dans l’environnement </a:t>
            </a:r>
            <a:r>
              <a:rPr lang="fr-FR" dirty="0" err="1"/>
              <a:t>Thonny</a:t>
            </a:r>
            <a:r>
              <a:rPr lang="fr-FR" dirty="0"/>
              <a:t> qui est plus simple pour démarrer </a:t>
            </a:r>
          </a:p>
          <a:p>
            <a:r>
              <a:rPr lang="fr-FR" dirty="0" err="1"/>
              <a:t>Thonny</a:t>
            </a:r>
            <a:r>
              <a:rPr lang="fr-FR" dirty="0"/>
              <a:t> est un environnement de prototypage Python.</a:t>
            </a:r>
          </a:p>
          <a:p>
            <a:r>
              <a:rPr lang="fr-FR" dirty="0"/>
              <a:t>Ce qui va nous intéresser </a:t>
            </a:r>
          </a:p>
          <a:p>
            <a:pPr lvl="1"/>
            <a:r>
              <a:rPr lang="fr-FR" dirty="0"/>
              <a:t>Des cartes matérielles STMicroelectronics </a:t>
            </a:r>
          </a:p>
          <a:p>
            <a:pPr lvl="1"/>
            <a:r>
              <a:rPr lang="fr-FR" dirty="0"/>
              <a:t>Un Environnement de Développement Intégré (IDE)  permettant d’écrire du code programme et le charger sur le matériel </a:t>
            </a:r>
          </a:p>
          <a:p>
            <a:pPr lvl="1"/>
            <a:r>
              <a:rPr lang="fr-FR" dirty="0"/>
              <a:t>Des bibliothèques logicielles qui permettent de faire fonctionner les cartes matérielles</a:t>
            </a:r>
          </a:p>
        </p:txBody>
      </p:sp>
      <p:sp>
        <p:nvSpPr>
          <p:cNvPr id="2" name="Title 1"/>
          <p:cNvSpPr>
            <a:spLocks noGrp="1"/>
          </p:cNvSpPr>
          <p:nvPr>
            <p:ph type="title"/>
          </p:nvPr>
        </p:nvSpPr>
        <p:spPr>
          <a:xfrm>
            <a:off x="300116" y="0"/>
            <a:ext cx="11612182" cy="1305227"/>
          </a:xfrm>
        </p:spPr>
        <p:txBody>
          <a:bodyPr anchor="ctr">
            <a:normAutofit/>
          </a:bodyPr>
          <a:lstStyle/>
          <a:p>
            <a:r>
              <a:rPr lang="en-US"/>
              <a:t>L’environnement</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a:t>
            </a:fld>
            <a:endParaRPr lang="en-US" dirty="0"/>
          </a:p>
        </p:txBody>
      </p:sp>
      <p:pic>
        <p:nvPicPr>
          <p:cNvPr id="1026" name="Picture 2">
            <a:extLst>
              <a:ext uri="{FF2B5EF4-FFF2-40B4-BE49-F238E27FC236}">
                <a16:creationId xmlns:a16="http://schemas.microsoft.com/office/drawing/2014/main" id="{651B03B8-4876-4230-BF12-C2AC73AB95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48682" y="147021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7037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Le matériel (versions alternatives)</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6669025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BFA016-0390-4398-B281-49F43DB9ED4B}"/>
              </a:ext>
            </a:extLst>
          </p:cNvPr>
          <p:cNvPicPr>
            <a:picLocks noChangeAspect="1"/>
          </p:cNvPicPr>
          <p:nvPr/>
        </p:nvPicPr>
        <p:blipFill>
          <a:blip r:embed="rId3"/>
          <a:stretch>
            <a:fillRect/>
          </a:stretch>
        </p:blipFill>
        <p:spPr>
          <a:xfrm>
            <a:off x="3597215" y="872950"/>
            <a:ext cx="8450844" cy="5731606"/>
          </a:xfrm>
          <a:prstGeom prst="rect">
            <a:avLst/>
          </a:prstGeom>
        </p:spPr>
      </p:pic>
      <p:sp>
        <p:nvSpPr>
          <p:cNvPr id="3" name="Content Placeholder 2">
            <a:extLst>
              <a:ext uri="{FF2B5EF4-FFF2-40B4-BE49-F238E27FC236}">
                <a16:creationId xmlns:a16="http://schemas.microsoft.com/office/drawing/2014/main" id="{83001470-21E5-45A6-8D3C-C0D8A61C91E8}"/>
              </a:ext>
            </a:extLst>
          </p:cNvPr>
          <p:cNvSpPr>
            <a:spLocks noGrp="1"/>
          </p:cNvSpPr>
          <p:nvPr>
            <p:ph idx="1"/>
          </p:nvPr>
        </p:nvSpPr>
        <p:spPr>
          <a:xfrm>
            <a:off x="300117" y="1484657"/>
            <a:ext cx="11594944" cy="4609579"/>
          </a:xfrm>
        </p:spPr>
        <p:txBody>
          <a:bodyPr>
            <a:normAutofit/>
          </a:bodyPr>
          <a:lstStyle/>
          <a:p>
            <a:r>
              <a:rPr lang="en-US" dirty="0"/>
              <a:t>Matériel remis au stagiaire :</a:t>
            </a:r>
          </a:p>
        </p:txBody>
      </p:sp>
      <p:sp>
        <p:nvSpPr>
          <p:cNvPr id="2" name="Title 1">
            <a:extLst>
              <a:ext uri="{FF2B5EF4-FFF2-40B4-BE49-F238E27FC236}">
                <a16:creationId xmlns:a16="http://schemas.microsoft.com/office/drawing/2014/main" id="{C8F5902F-A2A3-4449-A23F-4F3A00C3FED5}"/>
              </a:ext>
            </a:extLst>
          </p:cNvPr>
          <p:cNvSpPr>
            <a:spLocks noGrp="1"/>
          </p:cNvSpPr>
          <p:nvPr>
            <p:ph type="title"/>
          </p:nvPr>
        </p:nvSpPr>
        <p:spPr>
          <a:xfrm>
            <a:off x="300116" y="0"/>
            <a:ext cx="11612182" cy="1305227"/>
          </a:xfrm>
        </p:spPr>
        <p:txBody>
          <a:bodyPr anchor="ctr">
            <a:normAutofit/>
          </a:bodyPr>
          <a:lstStyle/>
          <a:p>
            <a:r>
              <a:rPr lang="en-US" dirty="0"/>
              <a:t>Le matériel (première </a:t>
            </a:r>
            <a:r>
              <a:rPr lang="en-US" dirty="0" err="1"/>
              <a:t>génération</a:t>
            </a:r>
            <a:r>
              <a:rPr lang="en-US" dirty="0"/>
              <a:t> pour les </a:t>
            </a:r>
            <a:r>
              <a:rPr lang="en-US" dirty="0" err="1"/>
              <a:t>tuteurs</a:t>
            </a:r>
            <a:r>
              <a:rPr lang="en-US" dirty="0"/>
              <a:t>)</a:t>
            </a:r>
          </a:p>
        </p:txBody>
      </p:sp>
      <p:sp>
        <p:nvSpPr>
          <p:cNvPr id="5" name="Footer Placeholder 4">
            <a:extLst>
              <a:ext uri="{FF2B5EF4-FFF2-40B4-BE49-F238E27FC236}">
                <a16:creationId xmlns:a16="http://schemas.microsoft.com/office/drawing/2014/main" id="{C39CF099-7080-4CA4-A26C-532049586A1A}"/>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28D84991-4468-4551-ABDC-D5B8498D19B5}"/>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111</a:t>
            </a:fld>
            <a:endParaRPr lang="en-US" dirty="0"/>
          </a:p>
        </p:txBody>
      </p:sp>
      <p:sp>
        <p:nvSpPr>
          <p:cNvPr id="8" name="TextBox 7">
            <a:extLst>
              <a:ext uri="{FF2B5EF4-FFF2-40B4-BE49-F238E27FC236}">
                <a16:creationId xmlns:a16="http://schemas.microsoft.com/office/drawing/2014/main" id="{8A32EEF1-1FD8-48E6-82D3-0BABD7D27520}"/>
              </a:ext>
            </a:extLst>
          </p:cNvPr>
          <p:cNvSpPr txBox="1"/>
          <p:nvPr/>
        </p:nvSpPr>
        <p:spPr>
          <a:xfrm>
            <a:off x="9269632" y="1449238"/>
            <a:ext cx="2223686" cy="461665"/>
          </a:xfrm>
          <a:prstGeom prst="rect">
            <a:avLst/>
          </a:prstGeom>
          <a:noFill/>
        </p:spPr>
        <p:txBody>
          <a:bodyPr wrap="none" rtlCol="0">
            <a:noAutofit/>
          </a:bodyPr>
          <a:lstStyle/>
          <a:p>
            <a:pPr>
              <a:buClr>
                <a:srgbClr val="03234B"/>
              </a:buClr>
            </a:pPr>
            <a:r>
              <a:rPr lang="fr-FR" dirty="0">
                <a:solidFill>
                  <a:srgbClr val="03234B"/>
                </a:solidFill>
              </a:rPr>
              <a:t>Câbles Dupont</a:t>
            </a:r>
          </a:p>
        </p:txBody>
      </p:sp>
      <p:sp>
        <p:nvSpPr>
          <p:cNvPr id="9" name="TextBox 8">
            <a:extLst>
              <a:ext uri="{FF2B5EF4-FFF2-40B4-BE49-F238E27FC236}">
                <a16:creationId xmlns:a16="http://schemas.microsoft.com/office/drawing/2014/main" id="{426C653A-4C6C-48DD-90D3-DB3B9A266051}"/>
              </a:ext>
            </a:extLst>
          </p:cNvPr>
          <p:cNvSpPr txBox="1"/>
          <p:nvPr/>
        </p:nvSpPr>
        <p:spPr>
          <a:xfrm>
            <a:off x="4985744" y="3767531"/>
            <a:ext cx="2223686" cy="461665"/>
          </a:xfrm>
          <a:prstGeom prst="rect">
            <a:avLst/>
          </a:prstGeom>
          <a:noFill/>
        </p:spPr>
        <p:txBody>
          <a:bodyPr wrap="none" rtlCol="0">
            <a:noAutofit/>
          </a:bodyPr>
          <a:lstStyle/>
          <a:p>
            <a:pPr>
              <a:buClr>
                <a:srgbClr val="03234B"/>
              </a:buClr>
            </a:pPr>
            <a:r>
              <a:rPr lang="fr-FR" dirty="0">
                <a:solidFill>
                  <a:srgbClr val="03234B"/>
                </a:solidFill>
              </a:rPr>
              <a:t>E</a:t>
            </a:r>
            <a:r>
              <a:rPr lang="en-US" dirty="0" err="1">
                <a:solidFill>
                  <a:srgbClr val="03234B"/>
                </a:solidFill>
              </a:rPr>
              <a:t>cran</a:t>
            </a:r>
            <a:r>
              <a:rPr lang="en-US" dirty="0">
                <a:solidFill>
                  <a:srgbClr val="03234B"/>
                </a:solidFill>
              </a:rPr>
              <a:t> LCD 128x128</a:t>
            </a:r>
          </a:p>
        </p:txBody>
      </p:sp>
      <p:sp>
        <p:nvSpPr>
          <p:cNvPr id="10" name="TextBox 9">
            <a:extLst>
              <a:ext uri="{FF2B5EF4-FFF2-40B4-BE49-F238E27FC236}">
                <a16:creationId xmlns:a16="http://schemas.microsoft.com/office/drawing/2014/main" id="{46195157-B79D-43E8-9E1C-6DF6053C78AF}"/>
              </a:ext>
            </a:extLst>
          </p:cNvPr>
          <p:cNvSpPr txBox="1"/>
          <p:nvPr/>
        </p:nvSpPr>
        <p:spPr>
          <a:xfrm>
            <a:off x="3487059" y="5003767"/>
            <a:ext cx="1845377" cy="830997"/>
          </a:xfrm>
          <a:prstGeom prst="rect">
            <a:avLst/>
          </a:prstGeom>
          <a:noFill/>
        </p:spPr>
        <p:txBody>
          <a:bodyPr wrap="none" rtlCol="0">
            <a:noAutofit/>
          </a:bodyPr>
          <a:lstStyle/>
          <a:p>
            <a:pPr>
              <a:buClr>
                <a:srgbClr val="03234B"/>
              </a:buClr>
            </a:pPr>
            <a:r>
              <a:rPr lang="fr-FR">
                <a:solidFill>
                  <a:srgbClr val="03234B"/>
                </a:solidFill>
              </a:rPr>
              <a:t>Capteur de</a:t>
            </a:r>
          </a:p>
          <a:p>
            <a:pPr>
              <a:buClr>
                <a:srgbClr val="03234B"/>
              </a:buClr>
            </a:pPr>
            <a:r>
              <a:rPr lang="fr-FR">
                <a:solidFill>
                  <a:srgbClr val="03234B"/>
                </a:solidFill>
              </a:rPr>
              <a:t>température</a:t>
            </a:r>
          </a:p>
        </p:txBody>
      </p:sp>
      <p:sp>
        <p:nvSpPr>
          <p:cNvPr id="11" name="TextBox 10">
            <a:extLst>
              <a:ext uri="{FF2B5EF4-FFF2-40B4-BE49-F238E27FC236}">
                <a16:creationId xmlns:a16="http://schemas.microsoft.com/office/drawing/2014/main" id="{F96E7E35-26D2-4E9F-A872-8B91A49D1B75}"/>
              </a:ext>
            </a:extLst>
          </p:cNvPr>
          <p:cNvSpPr txBox="1"/>
          <p:nvPr/>
        </p:nvSpPr>
        <p:spPr>
          <a:xfrm>
            <a:off x="7334440" y="5524973"/>
            <a:ext cx="2172390" cy="461665"/>
          </a:xfrm>
          <a:prstGeom prst="rect">
            <a:avLst/>
          </a:prstGeom>
          <a:noFill/>
        </p:spPr>
        <p:txBody>
          <a:bodyPr wrap="none" rtlCol="0">
            <a:noAutofit/>
          </a:bodyPr>
          <a:lstStyle/>
          <a:p>
            <a:pPr>
              <a:buClr>
                <a:srgbClr val="03234B"/>
              </a:buClr>
            </a:pPr>
            <a:r>
              <a:rPr lang="fr-FR">
                <a:solidFill>
                  <a:srgbClr val="03234B"/>
                </a:solidFill>
              </a:rPr>
              <a:t>Roue codeuse</a:t>
            </a:r>
          </a:p>
        </p:txBody>
      </p:sp>
      <p:sp>
        <p:nvSpPr>
          <p:cNvPr id="12" name="TextBox 11">
            <a:extLst>
              <a:ext uri="{FF2B5EF4-FFF2-40B4-BE49-F238E27FC236}">
                <a16:creationId xmlns:a16="http://schemas.microsoft.com/office/drawing/2014/main" id="{CDCB58B9-8C69-4C5C-AB17-FB8023F7EAE8}"/>
              </a:ext>
            </a:extLst>
          </p:cNvPr>
          <p:cNvSpPr txBox="1"/>
          <p:nvPr/>
        </p:nvSpPr>
        <p:spPr>
          <a:xfrm>
            <a:off x="9982010" y="3806890"/>
            <a:ext cx="1332416" cy="461665"/>
          </a:xfrm>
          <a:prstGeom prst="rect">
            <a:avLst/>
          </a:prstGeom>
          <a:noFill/>
        </p:spPr>
        <p:txBody>
          <a:bodyPr wrap="none" rtlCol="0">
            <a:noAutofit/>
          </a:bodyPr>
          <a:lstStyle/>
          <a:p>
            <a:pPr>
              <a:buClr>
                <a:srgbClr val="03234B"/>
              </a:buClr>
            </a:pPr>
            <a:r>
              <a:rPr lang="en-US" dirty="0" err="1">
                <a:solidFill>
                  <a:srgbClr val="03234B"/>
                </a:solidFill>
              </a:rPr>
              <a:t>pyBoard</a:t>
            </a:r>
            <a:endParaRPr lang="en-US" dirty="0">
              <a:solidFill>
                <a:srgbClr val="03234B"/>
              </a:solidFill>
            </a:endParaRPr>
          </a:p>
        </p:txBody>
      </p:sp>
      <p:pic>
        <p:nvPicPr>
          <p:cNvPr id="17" name="Picture 16">
            <a:extLst>
              <a:ext uri="{FF2B5EF4-FFF2-40B4-BE49-F238E27FC236}">
                <a16:creationId xmlns:a16="http://schemas.microsoft.com/office/drawing/2014/main" id="{60BB5E9B-7279-4B4D-8F4E-800638DE9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384" y="3738753"/>
            <a:ext cx="2860771" cy="2212627"/>
          </a:xfrm>
          <a:prstGeom prst="rect">
            <a:avLst/>
          </a:prstGeom>
        </p:spPr>
      </p:pic>
      <p:sp>
        <p:nvSpPr>
          <p:cNvPr id="18" name="TextBox 17">
            <a:extLst>
              <a:ext uri="{FF2B5EF4-FFF2-40B4-BE49-F238E27FC236}">
                <a16:creationId xmlns:a16="http://schemas.microsoft.com/office/drawing/2014/main" id="{76615F21-AD2E-4319-A4A2-6CCF1DD421F5}"/>
              </a:ext>
            </a:extLst>
          </p:cNvPr>
          <p:cNvSpPr txBox="1"/>
          <p:nvPr/>
        </p:nvSpPr>
        <p:spPr>
          <a:xfrm>
            <a:off x="1044262" y="3440667"/>
            <a:ext cx="2223686" cy="461665"/>
          </a:xfrm>
          <a:prstGeom prst="rect">
            <a:avLst/>
          </a:prstGeom>
          <a:noFill/>
        </p:spPr>
        <p:txBody>
          <a:bodyPr wrap="none" rtlCol="0">
            <a:noAutofit/>
          </a:bodyPr>
          <a:lstStyle/>
          <a:p>
            <a:pPr>
              <a:buClr>
                <a:srgbClr val="03234B"/>
              </a:buClr>
            </a:pPr>
            <a:r>
              <a:rPr lang="fr-FR" dirty="0">
                <a:solidFill>
                  <a:srgbClr val="03234B"/>
                </a:solidFill>
              </a:rPr>
              <a:t>Boitier imprimé en 3D</a:t>
            </a:r>
            <a:endParaRPr lang="en-US" dirty="0">
              <a:solidFill>
                <a:srgbClr val="03234B"/>
              </a:solidFill>
            </a:endParaRPr>
          </a:p>
        </p:txBody>
      </p:sp>
    </p:spTree>
    <p:extLst>
      <p:ext uri="{BB962C8B-B14F-4D97-AF65-F5344CB8AC3E}">
        <p14:creationId xmlns:p14="http://schemas.microsoft.com/office/powerpoint/2010/main" val="7842673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u="sng" dirty="0"/>
              <a:t>Project manager: </a:t>
            </a:r>
            <a:r>
              <a:rPr lang="fr-FR" u="sng" dirty="0">
                <a:hlinkClick r:id="rId3"/>
              </a:rPr>
              <a:t>benoit.duflos@st.com</a:t>
            </a:r>
            <a:r>
              <a:rPr lang="fr-FR" u="sng" dirty="0"/>
              <a:t> </a:t>
            </a:r>
          </a:p>
          <a:p>
            <a:r>
              <a:rPr lang="fr-FR" dirty="0">
                <a:hlinkClick r:id="rId4"/>
              </a:rPr>
              <a:t>Sponsor: Jean-pierre.letheo@st.com</a:t>
            </a:r>
            <a:r>
              <a:rPr lang="fr-FR" dirty="0"/>
              <a:t> </a:t>
            </a:r>
          </a:p>
        </p:txBody>
      </p:sp>
      <p:sp>
        <p:nvSpPr>
          <p:cNvPr id="2" name="Title 1"/>
          <p:cNvSpPr>
            <a:spLocks noGrp="1"/>
          </p:cNvSpPr>
          <p:nvPr>
            <p:ph type="title"/>
          </p:nvPr>
        </p:nvSpPr>
        <p:spPr>
          <a:xfrm>
            <a:off x="300116" y="0"/>
            <a:ext cx="11612182" cy="1305227"/>
          </a:xfrm>
        </p:spPr>
        <p:txBody>
          <a:bodyPr anchor="ctr">
            <a:normAutofit/>
          </a:bodyPr>
          <a:lstStyle/>
          <a:p>
            <a:r>
              <a:rPr lang="en-US" dirty="0"/>
              <a:t>Contacts</a:t>
            </a:r>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C0715496-DAD1-4697-9F82-E003B1A9FD8F}"/>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112</a:t>
            </a:fld>
            <a:endParaRPr lang="en-US" dirty="0"/>
          </a:p>
        </p:txBody>
      </p:sp>
    </p:spTree>
    <p:extLst>
      <p:ext uri="{BB962C8B-B14F-4D97-AF65-F5344CB8AC3E}">
        <p14:creationId xmlns:p14="http://schemas.microsoft.com/office/powerpoint/2010/main" val="35872560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62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4BB76-AF3D-4AA2-95DD-7613D56AB8ED}"/>
              </a:ext>
            </a:extLst>
          </p:cNvPr>
          <p:cNvSpPr>
            <a:spLocks noGrp="1"/>
          </p:cNvSpPr>
          <p:nvPr>
            <p:ph idx="1"/>
          </p:nvPr>
        </p:nvSpPr>
        <p:spPr>
          <a:xfrm>
            <a:off x="300117" y="1484657"/>
            <a:ext cx="11594944" cy="4609579"/>
          </a:xfrm>
        </p:spPr>
        <p:txBody>
          <a:bodyPr>
            <a:normAutofit/>
          </a:bodyPr>
          <a:lstStyle/>
          <a:p>
            <a:r>
              <a:rPr lang="fr-FR"/>
              <a:t>Connecter la pyBoard à un port USB du PC avec le câble micro-USB</a:t>
            </a:r>
          </a:p>
          <a:p>
            <a:r>
              <a:rPr lang="fr-FR"/>
              <a:t>Dans l’explorateur de fichier, un nouveau volume doit apparaitre:</a:t>
            </a:r>
          </a:p>
          <a:p>
            <a:pPr lvl="1"/>
            <a:r>
              <a:rPr lang="fr-FR"/>
              <a:t>PYFLASH</a:t>
            </a:r>
          </a:p>
          <a:p>
            <a:endParaRPr lang="fr-FR"/>
          </a:p>
          <a:p>
            <a:endParaRPr lang="fr-FR"/>
          </a:p>
        </p:txBody>
      </p:sp>
      <p:sp>
        <p:nvSpPr>
          <p:cNvPr id="2" name="Title 1">
            <a:extLst>
              <a:ext uri="{FF2B5EF4-FFF2-40B4-BE49-F238E27FC236}">
                <a16:creationId xmlns:a16="http://schemas.microsoft.com/office/drawing/2014/main" id="{BF6A473A-3D4D-4506-9D25-11CBD0177074}"/>
              </a:ext>
            </a:extLst>
          </p:cNvPr>
          <p:cNvSpPr>
            <a:spLocks noGrp="1"/>
          </p:cNvSpPr>
          <p:nvPr>
            <p:ph type="title"/>
          </p:nvPr>
        </p:nvSpPr>
        <p:spPr>
          <a:xfrm>
            <a:off x="300116" y="0"/>
            <a:ext cx="11612182" cy="1305227"/>
          </a:xfrm>
        </p:spPr>
        <p:txBody>
          <a:bodyPr anchor="ctr">
            <a:normAutofit/>
          </a:bodyPr>
          <a:lstStyle/>
          <a:p>
            <a:r>
              <a:rPr lang="en-US"/>
              <a:t>Etape 0: installation </a:t>
            </a:r>
            <a:r>
              <a:rPr lang="en-US" dirty="0"/>
              <a:t>de la </a:t>
            </a:r>
            <a:r>
              <a:rPr lang="en-US" dirty="0" err="1"/>
              <a:t>pyboard</a:t>
            </a:r>
            <a:endParaRPr lang="en-US" dirty="0"/>
          </a:p>
        </p:txBody>
      </p:sp>
      <p:sp>
        <p:nvSpPr>
          <p:cNvPr id="5" name="Footer Placeholder 4">
            <a:extLst>
              <a:ext uri="{FF2B5EF4-FFF2-40B4-BE49-F238E27FC236}">
                <a16:creationId xmlns:a16="http://schemas.microsoft.com/office/drawing/2014/main" id="{255BD168-967B-4620-A234-994DA92E6266}"/>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E1FA4A3A-C04B-4678-825C-ABE0A10CDE9D}"/>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12</a:t>
            </a:fld>
            <a:endParaRPr lang="en-US" dirty="0"/>
          </a:p>
        </p:txBody>
      </p:sp>
      <p:pic>
        <p:nvPicPr>
          <p:cNvPr id="7" name="Picture 6">
            <a:extLst>
              <a:ext uri="{FF2B5EF4-FFF2-40B4-BE49-F238E27FC236}">
                <a16:creationId xmlns:a16="http://schemas.microsoft.com/office/drawing/2014/main" id="{689EABB5-21B6-42F1-87D3-19CC2F8AFA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31"/>
          <a:stretch/>
        </p:blipFill>
        <p:spPr>
          <a:xfrm>
            <a:off x="6212181" y="2648372"/>
            <a:ext cx="5400382" cy="3250822"/>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sp>
        <p:nvSpPr>
          <p:cNvPr id="8" name="Oval 7">
            <a:extLst>
              <a:ext uri="{FF2B5EF4-FFF2-40B4-BE49-F238E27FC236}">
                <a16:creationId xmlns:a16="http://schemas.microsoft.com/office/drawing/2014/main" id="{AFF53C9A-8B36-4C63-9871-31C90D28C241}"/>
              </a:ext>
            </a:extLst>
          </p:cNvPr>
          <p:cNvSpPr/>
          <p:nvPr/>
        </p:nvSpPr>
        <p:spPr>
          <a:xfrm>
            <a:off x="8867474" y="5148380"/>
            <a:ext cx="2207173" cy="750814"/>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cxnSp>
        <p:nvCxnSpPr>
          <p:cNvPr id="11" name="Straight Arrow Connector 10">
            <a:extLst>
              <a:ext uri="{FF2B5EF4-FFF2-40B4-BE49-F238E27FC236}">
                <a16:creationId xmlns:a16="http://schemas.microsoft.com/office/drawing/2014/main" id="{91E9BE53-7C77-43EF-87E5-695D8EF869A1}"/>
              </a:ext>
            </a:extLst>
          </p:cNvPr>
          <p:cNvCxnSpPr>
            <a:cxnSpLocks/>
          </p:cNvCxnSpPr>
          <p:nvPr/>
        </p:nvCxnSpPr>
        <p:spPr>
          <a:xfrm>
            <a:off x="5487883" y="4386579"/>
            <a:ext cx="3379591" cy="1133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73406B2-1FA2-4719-AED4-295D09ECAA7E}"/>
              </a:ext>
            </a:extLst>
          </p:cNvPr>
          <p:cNvSpPr/>
          <p:nvPr/>
        </p:nvSpPr>
        <p:spPr>
          <a:xfrm>
            <a:off x="282575" y="4207435"/>
            <a:ext cx="3237566" cy="1886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solidFill>
                  <a:schemeClr val="tx1"/>
                </a:solidFill>
              </a:rPr>
              <a:t>Attention: certains câbles USB ne font que l’alimentation. Le câble doit permettre le transfert de données, sinon la carte n’est pas reconnue sur le PC </a:t>
            </a:r>
            <a:endParaRPr lang="en-US" dirty="0">
              <a:solidFill>
                <a:schemeClr val="tx1"/>
              </a:solidFill>
            </a:endParaRPr>
          </a:p>
        </p:txBody>
      </p:sp>
      <p:pic>
        <p:nvPicPr>
          <p:cNvPr id="16" name="Picture 15" descr="Icon&#10;&#10;Description automatically generated">
            <a:extLst>
              <a:ext uri="{FF2B5EF4-FFF2-40B4-BE49-F238E27FC236}">
                <a16:creationId xmlns:a16="http://schemas.microsoft.com/office/drawing/2014/main" id="{99750B49-A154-434E-9384-3FFD99C53C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35186" y="4273783"/>
            <a:ext cx="494851" cy="412376"/>
          </a:xfrm>
          <a:prstGeom prst="rect">
            <a:avLst/>
          </a:prstGeom>
        </p:spPr>
      </p:pic>
    </p:spTree>
    <p:extLst>
      <p:ext uri="{BB962C8B-B14F-4D97-AF65-F5344CB8AC3E}">
        <p14:creationId xmlns:p14="http://schemas.microsoft.com/office/powerpoint/2010/main" val="267012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27A21-A6D9-445F-ABAE-08333DABB62F}"/>
              </a:ext>
            </a:extLst>
          </p:cNvPr>
          <p:cNvSpPr>
            <a:spLocks noGrp="1"/>
          </p:cNvSpPr>
          <p:nvPr>
            <p:ph idx="1"/>
          </p:nvPr>
        </p:nvSpPr>
        <p:spPr>
          <a:xfrm>
            <a:off x="300117" y="1484657"/>
            <a:ext cx="11594944" cy="4609579"/>
          </a:xfrm>
        </p:spPr>
        <p:txBody>
          <a:bodyPr>
            <a:normAutofit/>
          </a:bodyPr>
          <a:lstStyle/>
          <a:p>
            <a:r>
              <a:rPr lang="en-US"/>
              <a:t>Dans le gestionnaire de périphérique, un nouveau port com doit apparaitre:</a:t>
            </a:r>
          </a:p>
          <a:p>
            <a:pPr lvl="1"/>
            <a:r>
              <a:rPr lang="en-US"/>
              <a:t>Windows &gt; Exécuter &gt; devmgmt.msc	</a:t>
            </a:r>
          </a:p>
          <a:p>
            <a:pPr lvl="1"/>
            <a:endParaRPr lang="en-US"/>
          </a:p>
          <a:p>
            <a:pPr lvl="1"/>
            <a:endParaRPr lang="en-US"/>
          </a:p>
          <a:p>
            <a:pPr lvl="1"/>
            <a:endParaRPr lang="en-US"/>
          </a:p>
          <a:p>
            <a:pPr lvl="1"/>
            <a:endParaRPr lang="en-US"/>
          </a:p>
          <a:p>
            <a:pPr lvl="1"/>
            <a:endParaRPr lang="en-US"/>
          </a:p>
          <a:p>
            <a:endParaRPr lang="en-US" dirty="0"/>
          </a:p>
        </p:txBody>
      </p:sp>
      <p:sp>
        <p:nvSpPr>
          <p:cNvPr id="2" name="Title 1">
            <a:extLst>
              <a:ext uri="{FF2B5EF4-FFF2-40B4-BE49-F238E27FC236}">
                <a16:creationId xmlns:a16="http://schemas.microsoft.com/office/drawing/2014/main" id="{59F4AFE1-87E7-46C3-AABF-738CBE43EA6F}"/>
              </a:ext>
            </a:extLst>
          </p:cNvPr>
          <p:cNvSpPr>
            <a:spLocks noGrp="1"/>
          </p:cNvSpPr>
          <p:nvPr>
            <p:ph type="title"/>
          </p:nvPr>
        </p:nvSpPr>
        <p:spPr>
          <a:xfrm>
            <a:off x="300116" y="0"/>
            <a:ext cx="11612182" cy="1305227"/>
          </a:xfrm>
        </p:spPr>
        <p:txBody>
          <a:bodyPr anchor="ctr">
            <a:normAutofit/>
          </a:bodyPr>
          <a:lstStyle/>
          <a:p>
            <a:r>
              <a:rPr lang="en-US"/>
              <a:t>Etape 0: installation </a:t>
            </a:r>
            <a:r>
              <a:rPr lang="en-US" dirty="0"/>
              <a:t>de la </a:t>
            </a:r>
            <a:r>
              <a:rPr lang="en-US" dirty="0" err="1"/>
              <a:t>pyboard</a:t>
            </a:r>
            <a:endParaRPr lang="en-US" dirty="0"/>
          </a:p>
        </p:txBody>
      </p:sp>
      <p:sp>
        <p:nvSpPr>
          <p:cNvPr id="5" name="Footer Placeholder 4">
            <a:extLst>
              <a:ext uri="{FF2B5EF4-FFF2-40B4-BE49-F238E27FC236}">
                <a16:creationId xmlns:a16="http://schemas.microsoft.com/office/drawing/2014/main" id="{7860C8E7-F8B1-47A9-BD23-B3D1FEF0ABC7}"/>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F7ABCBC5-8CDD-40D8-B42A-75667E000C5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13</a:t>
            </a:fld>
            <a:endParaRPr lang="en-US" dirty="0"/>
          </a:p>
        </p:txBody>
      </p:sp>
      <p:pic>
        <p:nvPicPr>
          <p:cNvPr id="6" name="Picture 5">
            <a:extLst>
              <a:ext uri="{FF2B5EF4-FFF2-40B4-BE49-F238E27FC236}">
                <a16:creationId xmlns:a16="http://schemas.microsoft.com/office/drawing/2014/main" id="{DEE6844B-D40C-4674-9041-2BD11BC1ED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43385" y="2009851"/>
            <a:ext cx="2442057" cy="1419943"/>
          </a:xfrm>
          <a:prstGeom prst="rect">
            <a:avLst/>
          </a:prstGeom>
        </p:spPr>
      </p:pic>
      <p:cxnSp>
        <p:nvCxnSpPr>
          <p:cNvPr id="8" name="Straight Arrow Connector 7">
            <a:extLst>
              <a:ext uri="{FF2B5EF4-FFF2-40B4-BE49-F238E27FC236}">
                <a16:creationId xmlns:a16="http://schemas.microsoft.com/office/drawing/2014/main" id="{FE9B21B4-3641-41ED-832F-53B9AD51CAE8}"/>
              </a:ext>
            </a:extLst>
          </p:cNvPr>
          <p:cNvCxnSpPr/>
          <p:nvPr/>
        </p:nvCxnSpPr>
        <p:spPr>
          <a:xfrm>
            <a:off x="5782792" y="1992761"/>
            <a:ext cx="1317997" cy="573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006C75C-DF75-4308-898E-CBAEBE7D4E6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35297" y="2587125"/>
            <a:ext cx="5006493" cy="3666727"/>
          </a:xfrm>
          <a:prstGeom prst="rect">
            <a:avLst/>
          </a:prstGeom>
        </p:spPr>
      </p:pic>
      <p:cxnSp>
        <p:nvCxnSpPr>
          <p:cNvPr id="11" name="Straight Arrow Connector 10">
            <a:extLst>
              <a:ext uri="{FF2B5EF4-FFF2-40B4-BE49-F238E27FC236}">
                <a16:creationId xmlns:a16="http://schemas.microsoft.com/office/drawing/2014/main" id="{09CF026B-A007-440B-9F9B-355468A0C610}"/>
              </a:ext>
            </a:extLst>
          </p:cNvPr>
          <p:cNvCxnSpPr>
            <a:cxnSpLocks/>
          </p:cNvCxnSpPr>
          <p:nvPr/>
        </p:nvCxnSpPr>
        <p:spPr>
          <a:xfrm flipH="1">
            <a:off x="3146798" y="3337929"/>
            <a:ext cx="3903541" cy="155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9CF4A08-7DAC-459A-823A-83685568FEB9}"/>
              </a:ext>
            </a:extLst>
          </p:cNvPr>
          <p:cNvSpPr/>
          <p:nvPr/>
        </p:nvSpPr>
        <p:spPr>
          <a:xfrm>
            <a:off x="1816188" y="4763329"/>
            <a:ext cx="1418896" cy="264860"/>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Tree>
    <p:extLst>
      <p:ext uri="{BB962C8B-B14F-4D97-AF65-F5344CB8AC3E}">
        <p14:creationId xmlns:p14="http://schemas.microsoft.com/office/powerpoint/2010/main" val="420459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Aller sur https://thonny.org/</a:t>
            </a:r>
          </a:p>
          <a:p>
            <a:endParaRPr lang="fr-FR" dirty="0"/>
          </a:p>
          <a:p>
            <a:endParaRPr lang="fr-FR" dirty="0"/>
          </a:p>
          <a:p>
            <a:r>
              <a:rPr lang="fr-FR" dirty="0"/>
              <a:t>Cliquer sur  Downloads » Windows</a:t>
            </a:r>
          </a:p>
          <a:p>
            <a:pPr lvl="1"/>
            <a:r>
              <a:rPr lang="fr-FR" dirty="0"/>
              <a:t>Ou si pas administrateur sur la machine, aller chercher la version portable en cliquant sur la version (ici 3.3.11) et télécharger le zip nommé </a:t>
            </a:r>
            <a:r>
              <a:rPr lang="fr-FR" dirty="0" err="1"/>
              <a:t>windows</a:t>
            </a:r>
            <a:r>
              <a:rPr lang="fr-FR" dirty="0"/>
              <a:t>-portable:</a:t>
            </a:r>
          </a:p>
          <a:p>
            <a:pPr lvl="2"/>
            <a:r>
              <a:rPr lang="fr-FR" dirty="0"/>
              <a:t>Par exemple: https://github.com/thonny/thonny/releases/download/v3.3.13/thonny-3.3.13-windows-portable.zip</a:t>
            </a:r>
          </a:p>
          <a:p>
            <a:endParaRPr lang="fr-FR" dirty="0"/>
          </a:p>
          <a:p>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a:t>Etape 1: récupération de thonny</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73ABC7E3-8574-46AC-9451-9AD270AC77C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14</a:t>
            </a:fld>
            <a:endParaRPr lang="en-US" dirty="0"/>
          </a:p>
        </p:txBody>
      </p:sp>
      <p:pic>
        <p:nvPicPr>
          <p:cNvPr id="8" name="Picture 7">
            <a:extLst>
              <a:ext uri="{FF2B5EF4-FFF2-40B4-BE49-F238E27FC236}">
                <a16:creationId xmlns:a16="http://schemas.microsoft.com/office/drawing/2014/main" id="{234EA584-73A2-4F2E-885A-B4B6E70901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3564" y="1034555"/>
            <a:ext cx="4287499" cy="2031577"/>
          </a:xfrm>
          <a:prstGeom prst="rect">
            <a:avLst/>
          </a:prstGeom>
        </p:spPr>
      </p:pic>
      <p:cxnSp>
        <p:nvCxnSpPr>
          <p:cNvPr id="10" name="Connector: Elbow 9">
            <a:extLst>
              <a:ext uri="{FF2B5EF4-FFF2-40B4-BE49-F238E27FC236}">
                <a16:creationId xmlns:a16="http://schemas.microsoft.com/office/drawing/2014/main" id="{BEEF741C-3AFC-4253-9620-79BFC1E5C084}"/>
              </a:ext>
            </a:extLst>
          </p:cNvPr>
          <p:cNvCxnSpPr>
            <a:cxnSpLocks/>
          </p:cNvCxnSpPr>
          <p:nvPr/>
        </p:nvCxnSpPr>
        <p:spPr>
          <a:xfrm flipV="1">
            <a:off x="5576047" y="1710271"/>
            <a:ext cx="3608067" cy="1558858"/>
          </a:xfrm>
          <a:prstGeom prst="bentConnector3">
            <a:avLst>
              <a:gd name="adj1" fmla="val 50000"/>
            </a:avLst>
          </a:prstGeom>
          <a:ln>
            <a:solidFill>
              <a:srgbClr val="E6007E"/>
            </a:solidFill>
            <a:tailEnd type="triangle"/>
          </a:ln>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C9920970-B375-4A76-8161-94C3615A0A7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02776" y="4709720"/>
            <a:ext cx="4556582" cy="1819335"/>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cxnSp>
        <p:nvCxnSpPr>
          <p:cNvPr id="11" name="Straight Arrow Connector 10">
            <a:extLst>
              <a:ext uri="{FF2B5EF4-FFF2-40B4-BE49-F238E27FC236}">
                <a16:creationId xmlns:a16="http://schemas.microsoft.com/office/drawing/2014/main" id="{F600693E-32FA-49E9-8A97-6F45C5A66BDB}"/>
              </a:ext>
            </a:extLst>
          </p:cNvPr>
          <p:cNvCxnSpPr>
            <a:cxnSpLocks/>
          </p:cNvCxnSpPr>
          <p:nvPr/>
        </p:nvCxnSpPr>
        <p:spPr>
          <a:xfrm>
            <a:off x="6690886" y="4625297"/>
            <a:ext cx="1008993" cy="53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1E2262D-8E12-4A7B-AF9D-2F1C38103BF5}"/>
              </a:ext>
            </a:extLst>
          </p:cNvPr>
          <p:cNvCxnSpPr>
            <a:cxnSpLocks/>
          </p:cNvCxnSpPr>
          <p:nvPr/>
        </p:nvCxnSpPr>
        <p:spPr>
          <a:xfrm flipV="1">
            <a:off x="6311612" y="1641784"/>
            <a:ext cx="3519765" cy="2576559"/>
          </a:xfrm>
          <a:prstGeom prst="bentConnector3">
            <a:avLst>
              <a:gd name="adj1" fmla="val 13295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13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Sous Windows10 l’installation se lance d’elle-même:</a:t>
            </a:r>
          </a:p>
          <a:p>
            <a:pPr lvl="1"/>
            <a:r>
              <a:rPr lang="fr-FR" dirty="0"/>
              <a:t>Les options par défaut sont les bonnes</a:t>
            </a:r>
          </a:p>
          <a:p>
            <a:r>
              <a:rPr lang="fr-FR" dirty="0"/>
              <a:t>Sous un autre OS, double-cliquer sur le fichier d’installation qui a été téléchargé </a:t>
            </a:r>
          </a:p>
          <a:p>
            <a:pPr lvl="1"/>
            <a:r>
              <a:rPr lang="fr-FR" dirty="0"/>
              <a:t>Si pas admin, il suffit d’extraire le zip dans le répertoire de travail : </a:t>
            </a:r>
          </a:p>
          <a:p>
            <a:pPr lvl="2"/>
            <a:r>
              <a:rPr lang="fr-FR" dirty="0"/>
              <a:t>C:\temp, Mes documents…</a:t>
            </a:r>
          </a:p>
          <a:p>
            <a:r>
              <a:rPr lang="fr-FR" dirty="0"/>
              <a:t>Lancer Thonny.exe</a:t>
            </a:r>
          </a:p>
        </p:txBody>
      </p:sp>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installation de </a:t>
            </a:r>
            <a:r>
              <a:rPr lang="en-US" dirty="0" err="1"/>
              <a:t>l’IDE</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3011A7B6-AEA3-4475-8659-7666391A4946}"/>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15</a:t>
            </a:fld>
            <a:endParaRPr lang="en-US" dirty="0"/>
          </a:p>
        </p:txBody>
      </p:sp>
      <p:pic>
        <p:nvPicPr>
          <p:cNvPr id="12" name="Picture 11">
            <a:extLst>
              <a:ext uri="{FF2B5EF4-FFF2-40B4-BE49-F238E27FC236}">
                <a16:creationId xmlns:a16="http://schemas.microsoft.com/office/drawing/2014/main" id="{B48366A6-ED0A-45DB-AD98-B064D72B03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3788" y="3235938"/>
            <a:ext cx="5400976" cy="3187368"/>
          </a:xfrm>
          <a:prstGeom prst="rect">
            <a:avLst/>
          </a:prstGeom>
        </p:spPr>
      </p:pic>
      <p:sp>
        <p:nvSpPr>
          <p:cNvPr id="13" name="Oval 12">
            <a:extLst>
              <a:ext uri="{FF2B5EF4-FFF2-40B4-BE49-F238E27FC236}">
                <a16:creationId xmlns:a16="http://schemas.microsoft.com/office/drawing/2014/main" id="{C0941291-514E-4E14-A244-86D7B6373852}"/>
              </a:ext>
            </a:extLst>
          </p:cNvPr>
          <p:cNvSpPr/>
          <p:nvPr/>
        </p:nvSpPr>
        <p:spPr>
          <a:xfrm>
            <a:off x="5247341" y="3134309"/>
            <a:ext cx="161364" cy="439619"/>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pic>
        <p:nvPicPr>
          <p:cNvPr id="15" name="Picture 14">
            <a:extLst>
              <a:ext uri="{FF2B5EF4-FFF2-40B4-BE49-F238E27FC236}">
                <a16:creationId xmlns:a16="http://schemas.microsoft.com/office/drawing/2014/main" id="{EB4521F0-E62B-4534-8A67-76D154C552BA}"/>
              </a:ext>
            </a:extLst>
          </p:cNvPr>
          <p:cNvPicPr>
            <a:picLocks noChangeAspect="1"/>
          </p:cNvPicPr>
          <p:nvPr/>
        </p:nvPicPr>
        <p:blipFill>
          <a:blip r:embed="rId4"/>
          <a:stretch>
            <a:fillRect/>
          </a:stretch>
        </p:blipFill>
        <p:spPr>
          <a:xfrm>
            <a:off x="983129" y="4103920"/>
            <a:ext cx="2543175" cy="600075"/>
          </a:xfrm>
          <a:prstGeom prst="rect">
            <a:avLst/>
          </a:prstGeom>
        </p:spPr>
      </p:pic>
    </p:spTree>
    <p:extLst>
      <p:ext uri="{BB962C8B-B14F-4D97-AF65-F5344CB8AC3E}">
        <p14:creationId xmlns:p14="http://schemas.microsoft.com/office/powerpoint/2010/main" val="329780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48934B-6AEF-481F-9E75-52CB95A9E3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58519" y="1671096"/>
            <a:ext cx="8543006" cy="4661442"/>
          </a:xfrm>
          <a:prstGeom prst="rect">
            <a:avLst/>
          </a:prstGeom>
        </p:spPr>
      </p:pic>
      <p:sp>
        <p:nvSpPr>
          <p:cNvPr id="2" name="Title 1"/>
          <p:cNvSpPr>
            <a:spLocks noGrp="1"/>
          </p:cNvSpPr>
          <p:nvPr>
            <p:ph type="title"/>
          </p:nvPr>
        </p:nvSpPr>
        <p:spPr>
          <a:xfrm>
            <a:off x="300116" y="0"/>
            <a:ext cx="11612182" cy="1305227"/>
          </a:xfrm>
        </p:spPr>
        <p:txBody>
          <a:bodyPr anchor="ctr">
            <a:normAutofit/>
          </a:bodyPr>
          <a:lstStyle/>
          <a:p>
            <a:r>
              <a:rPr lang="fr-FR"/>
              <a:t>Etape 3: interface utilisateur à l’installation</a:t>
            </a:r>
          </a:p>
        </p:txBody>
      </p:sp>
      <p:sp>
        <p:nvSpPr>
          <p:cNvPr id="18" name="Footer Placeholder 17"/>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3" name="Slide Number Placeholder 2">
            <a:extLst>
              <a:ext uri="{FF2B5EF4-FFF2-40B4-BE49-F238E27FC236}">
                <a16:creationId xmlns:a16="http://schemas.microsoft.com/office/drawing/2014/main" id="{74DD9FC7-4162-409F-97C0-3A241C95762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16</a:t>
            </a:fld>
            <a:endParaRPr lang="en-US" dirty="0"/>
          </a:p>
        </p:txBody>
      </p:sp>
      <p:sp>
        <p:nvSpPr>
          <p:cNvPr id="8" name="Rounded Rectangular Callout 7"/>
          <p:cNvSpPr/>
          <p:nvPr/>
        </p:nvSpPr>
        <p:spPr>
          <a:xfrm>
            <a:off x="345477" y="321930"/>
            <a:ext cx="2286040" cy="843914"/>
          </a:xfrm>
          <a:prstGeom prst="wedgeRoundRectCallout">
            <a:avLst>
              <a:gd name="adj1" fmla="val 90710"/>
              <a:gd name="adj2" fmla="val 115742"/>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Menu principal</a:t>
            </a:r>
            <a:endParaRPr lang="en-US" dirty="0">
              <a:solidFill>
                <a:prstClr val="white"/>
              </a:solidFill>
              <a:latin typeface="Arial"/>
            </a:endParaRPr>
          </a:p>
        </p:txBody>
      </p:sp>
      <p:sp>
        <p:nvSpPr>
          <p:cNvPr id="9" name="Rounded Rectangular Callout 8"/>
          <p:cNvSpPr/>
          <p:nvPr/>
        </p:nvSpPr>
        <p:spPr>
          <a:xfrm>
            <a:off x="83479" y="1582586"/>
            <a:ext cx="3043322" cy="1278322"/>
          </a:xfrm>
          <a:prstGeom prst="wedgeRoundRectCallout">
            <a:avLst>
              <a:gd name="adj1" fmla="val 63702"/>
              <a:gd name="adj2" fmla="val -23670"/>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Icones pour les opérations fréquentes</a:t>
            </a:r>
            <a:endParaRPr lang="en-US" dirty="0">
              <a:solidFill>
                <a:prstClr val="white"/>
              </a:solidFill>
              <a:latin typeface="Arial"/>
            </a:endParaRPr>
          </a:p>
        </p:txBody>
      </p:sp>
      <p:sp>
        <p:nvSpPr>
          <p:cNvPr id="10" name="Rounded Rectangular Callout 9"/>
          <p:cNvSpPr/>
          <p:nvPr/>
        </p:nvSpPr>
        <p:spPr>
          <a:xfrm>
            <a:off x="0" y="3204239"/>
            <a:ext cx="2819440" cy="843914"/>
          </a:xfrm>
          <a:prstGeom prst="wedgeRoundRectCallout">
            <a:avLst>
              <a:gd name="adj1" fmla="val 75721"/>
              <a:gd name="adj2" fmla="val -20574"/>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Editeur de programme</a:t>
            </a:r>
            <a:endParaRPr lang="en-US" dirty="0">
              <a:solidFill>
                <a:prstClr val="white"/>
              </a:solidFill>
              <a:latin typeface="Arial"/>
            </a:endParaRPr>
          </a:p>
        </p:txBody>
      </p:sp>
      <p:sp>
        <p:nvSpPr>
          <p:cNvPr id="11" name="Rounded Rectangular Callout 10"/>
          <p:cNvSpPr/>
          <p:nvPr/>
        </p:nvSpPr>
        <p:spPr>
          <a:xfrm>
            <a:off x="291689" y="5404544"/>
            <a:ext cx="1440160" cy="350912"/>
          </a:xfrm>
          <a:prstGeom prst="wedgeRoundRectCallout">
            <a:avLst>
              <a:gd name="adj1" fmla="val 172481"/>
              <a:gd name="adj2" fmla="val -53269"/>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Console</a:t>
            </a:r>
            <a:endParaRPr lang="en-US" dirty="0">
              <a:solidFill>
                <a:prstClr val="white"/>
              </a:solidFill>
              <a:latin typeface="Arial"/>
            </a:endParaRPr>
          </a:p>
        </p:txBody>
      </p:sp>
      <p:sp>
        <p:nvSpPr>
          <p:cNvPr id="13" name="Rounded Rectangle 12"/>
          <p:cNvSpPr/>
          <p:nvPr/>
        </p:nvSpPr>
        <p:spPr>
          <a:xfrm>
            <a:off x="3558519" y="1725152"/>
            <a:ext cx="2117067" cy="12946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4" name="Rounded Rectangle 13"/>
          <p:cNvSpPr/>
          <p:nvPr/>
        </p:nvSpPr>
        <p:spPr>
          <a:xfrm>
            <a:off x="3558519" y="1854614"/>
            <a:ext cx="6386877" cy="12946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5" name="Rounded Rectangle 14"/>
          <p:cNvSpPr/>
          <p:nvPr/>
        </p:nvSpPr>
        <p:spPr>
          <a:xfrm>
            <a:off x="3558519" y="1984076"/>
            <a:ext cx="8543004" cy="335291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6" name="Rounded Rectangle 15"/>
          <p:cNvSpPr/>
          <p:nvPr/>
        </p:nvSpPr>
        <p:spPr>
          <a:xfrm>
            <a:off x="3558519" y="5336988"/>
            <a:ext cx="8543005" cy="102146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Tree>
    <p:extLst>
      <p:ext uri="{BB962C8B-B14F-4D97-AF65-F5344CB8AC3E}">
        <p14:creationId xmlns:p14="http://schemas.microsoft.com/office/powerpoint/2010/main" val="2394044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6A1F5BE-1E8F-418B-A96E-294C3CF205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58519" y="1494571"/>
            <a:ext cx="8513830" cy="5030127"/>
          </a:xfrm>
          <a:prstGeom prst="rect">
            <a:avLst/>
          </a:prstGeom>
        </p:spPr>
      </p:pic>
      <p:sp>
        <p:nvSpPr>
          <p:cNvPr id="12" name="Content Placeholder 11">
            <a:extLst>
              <a:ext uri="{FF2B5EF4-FFF2-40B4-BE49-F238E27FC236}">
                <a16:creationId xmlns:a16="http://schemas.microsoft.com/office/drawing/2014/main" id="{C28A8362-E5EE-48A8-B96E-51BAB35A0B94}"/>
              </a:ext>
            </a:extLst>
          </p:cNvPr>
          <p:cNvSpPr>
            <a:spLocks noGrp="1"/>
          </p:cNvSpPr>
          <p:nvPr>
            <p:ph idx="1"/>
          </p:nvPr>
        </p:nvSpPr>
        <p:spPr/>
        <p:txBody>
          <a:bodyPr>
            <a:normAutofit/>
          </a:bodyPr>
          <a:lstStyle/>
          <a:p>
            <a:endParaRPr lang="en-US" dirty="0"/>
          </a:p>
        </p:txBody>
      </p:sp>
      <p:sp>
        <p:nvSpPr>
          <p:cNvPr id="2" name="Title 1"/>
          <p:cNvSpPr>
            <a:spLocks noGrp="1"/>
          </p:cNvSpPr>
          <p:nvPr>
            <p:ph type="title"/>
          </p:nvPr>
        </p:nvSpPr>
        <p:spPr>
          <a:xfrm>
            <a:off x="300116" y="0"/>
            <a:ext cx="11612182" cy="1305227"/>
          </a:xfrm>
        </p:spPr>
        <p:txBody>
          <a:bodyPr anchor="ctr">
            <a:normAutofit/>
          </a:bodyPr>
          <a:lstStyle/>
          <a:p>
            <a:r>
              <a:rPr lang="fr-FR"/>
              <a:t>Etape 3: interface utilisateur avancée</a:t>
            </a:r>
          </a:p>
        </p:txBody>
      </p:sp>
      <p:sp>
        <p:nvSpPr>
          <p:cNvPr id="18" name="Footer Placeholder 17"/>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3" name="Slide Number Placeholder 2">
            <a:extLst>
              <a:ext uri="{FF2B5EF4-FFF2-40B4-BE49-F238E27FC236}">
                <a16:creationId xmlns:a16="http://schemas.microsoft.com/office/drawing/2014/main" id="{74DD9FC7-4162-409F-97C0-3A241C957627}"/>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17</a:t>
            </a:fld>
            <a:endParaRPr lang="en-US" dirty="0"/>
          </a:p>
        </p:txBody>
      </p:sp>
      <p:sp>
        <p:nvSpPr>
          <p:cNvPr id="8" name="Rounded Rectangular Callout 7"/>
          <p:cNvSpPr/>
          <p:nvPr/>
        </p:nvSpPr>
        <p:spPr>
          <a:xfrm>
            <a:off x="291689" y="416011"/>
            <a:ext cx="2286040" cy="843914"/>
          </a:xfrm>
          <a:prstGeom prst="wedgeRoundRectCallout">
            <a:avLst>
              <a:gd name="adj1" fmla="val 95678"/>
              <a:gd name="adj2" fmla="val 95912"/>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Menu principal</a:t>
            </a:r>
            <a:endParaRPr lang="en-US" dirty="0">
              <a:solidFill>
                <a:prstClr val="white"/>
              </a:solidFill>
              <a:latin typeface="Arial"/>
            </a:endParaRPr>
          </a:p>
        </p:txBody>
      </p:sp>
      <p:sp>
        <p:nvSpPr>
          <p:cNvPr id="9" name="Rounded Rectangular Callout 8"/>
          <p:cNvSpPr/>
          <p:nvPr/>
        </p:nvSpPr>
        <p:spPr>
          <a:xfrm>
            <a:off x="83479" y="1582586"/>
            <a:ext cx="3043322" cy="1278322"/>
          </a:xfrm>
          <a:prstGeom prst="wedgeRoundRectCallout">
            <a:avLst>
              <a:gd name="adj1" fmla="val 63113"/>
              <a:gd name="adj2" fmla="val -20397"/>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Icones pour les opérations fréquentes</a:t>
            </a:r>
            <a:endParaRPr lang="en-US" dirty="0">
              <a:solidFill>
                <a:prstClr val="white"/>
              </a:solidFill>
              <a:latin typeface="Arial"/>
            </a:endParaRPr>
          </a:p>
        </p:txBody>
      </p:sp>
      <p:sp>
        <p:nvSpPr>
          <p:cNvPr id="10" name="Rounded Rectangular Callout 9"/>
          <p:cNvSpPr/>
          <p:nvPr/>
        </p:nvSpPr>
        <p:spPr>
          <a:xfrm>
            <a:off x="0" y="3204239"/>
            <a:ext cx="2819440" cy="843914"/>
          </a:xfrm>
          <a:prstGeom prst="wedgeRoundRectCallout">
            <a:avLst>
              <a:gd name="adj1" fmla="val 130410"/>
              <a:gd name="adj2" fmla="val -15617"/>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Editeur de programme</a:t>
            </a:r>
            <a:endParaRPr lang="en-US" dirty="0">
              <a:solidFill>
                <a:prstClr val="white"/>
              </a:solidFill>
              <a:latin typeface="Arial"/>
            </a:endParaRPr>
          </a:p>
        </p:txBody>
      </p:sp>
      <p:sp>
        <p:nvSpPr>
          <p:cNvPr id="11" name="Rounded Rectangular Callout 10"/>
          <p:cNvSpPr/>
          <p:nvPr/>
        </p:nvSpPr>
        <p:spPr>
          <a:xfrm>
            <a:off x="1857649" y="5129627"/>
            <a:ext cx="1440160" cy="350912"/>
          </a:xfrm>
          <a:prstGeom prst="wedgeRoundRectCallout">
            <a:avLst>
              <a:gd name="adj1" fmla="val 172481"/>
              <a:gd name="adj2" fmla="val -53269"/>
              <a:gd name="adj3" fmla="val 16667"/>
            </a:avLst>
          </a:prstGeom>
          <a:solidFill>
            <a:srgbClr val="3CB4E6"/>
          </a:solidFill>
          <a:ln>
            <a:solidFill>
              <a:srgbClr val="3CB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a:solidFill>
                  <a:prstClr val="white"/>
                </a:solidFill>
                <a:latin typeface="Arial"/>
              </a:rPr>
              <a:t>Console</a:t>
            </a:r>
            <a:endParaRPr lang="en-US" dirty="0">
              <a:solidFill>
                <a:prstClr val="white"/>
              </a:solidFill>
              <a:latin typeface="Arial"/>
            </a:endParaRPr>
          </a:p>
        </p:txBody>
      </p:sp>
      <p:sp>
        <p:nvSpPr>
          <p:cNvPr id="13" name="Rounded Rectangle 12"/>
          <p:cNvSpPr/>
          <p:nvPr/>
        </p:nvSpPr>
        <p:spPr>
          <a:xfrm>
            <a:off x="3558519" y="1682085"/>
            <a:ext cx="2117067" cy="129462"/>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4" name="Rounded Rectangle 13"/>
          <p:cNvSpPr/>
          <p:nvPr/>
        </p:nvSpPr>
        <p:spPr>
          <a:xfrm>
            <a:off x="3558519" y="1823050"/>
            <a:ext cx="6386877" cy="161026"/>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5" name="Rounded Rectangle 14"/>
          <p:cNvSpPr/>
          <p:nvPr/>
        </p:nvSpPr>
        <p:spPr>
          <a:xfrm>
            <a:off x="5121628" y="2095465"/>
            <a:ext cx="3362542" cy="208555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
        <p:nvSpPr>
          <p:cNvPr id="16" name="Rounded Rectangle 15"/>
          <p:cNvSpPr/>
          <p:nvPr/>
        </p:nvSpPr>
        <p:spPr>
          <a:xfrm>
            <a:off x="5121628" y="4181015"/>
            <a:ext cx="3271933" cy="2177433"/>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Arial"/>
            </a:endParaRPr>
          </a:p>
        </p:txBody>
      </p:sp>
    </p:spTree>
    <p:extLst>
      <p:ext uri="{BB962C8B-B14F-4D97-AF65-F5344CB8AC3E}">
        <p14:creationId xmlns:p14="http://schemas.microsoft.com/office/powerpoint/2010/main" val="3185681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Dans </a:t>
            </a:r>
            <a:r>
              <a:rPr lang="fr-FR" dirty="0" err="1"/>
              <a:t>Thonny</a:t>
            </a:r>
            <a:r>
              <a:rPr lang="fr-FR" dirty="0"/>
              <a:t>:</a:t>
            </a:r>
          </a:p>
          <a:p>
            <a:endParaRPr lang="fr-FR" dirty="0"/>
          </a:p>
          <a:p>
            <a:endParaRPr lang="fr-FR" dirty="0"/>
          </a:p>
          <a:p>
            <a:r>
              <a:rPr lang="fr-FR" dirty="0"/>
              <a:t>Sélectionner « </a:t>
            </a:r>
            <a:r>
              <a:rPr lang="fr-FR" dirty="0" err="1"/>
              <a:t>Micropython</a:t>
            </a:r>
            <a:r>
              <a:rPr lang="fr-FR" dirty="0"/>
              <a:t> (générique)”</a:t>
            </a:r>
          </a:p>
          <a:p>
            <a:endParaRPr lang="fr-FR" dirty="0"/>
          </a:p>
          <a:p>
            <a:r>
              <a:rPr lang="fr-FR" dirty="0"/>
              <a:t>Sélectionner le port COM de l’installation</a:t>
            </a:r>
          </a:p>
          <a:p>
            <a:pPr marL="269929" lvl="1" indent="0">
              <a:buNone/>
            </a:pPr>
            <a:r>
              <a:rPr lang="fr-FR" dirty="0"/>
              <a:t>(ou &lt;Essayer de détecter le port automatiquement&gt;)</a:t>
            </a:r>
          </a:p>
          <a:p>
            <a:r>
              <a:rPr lang="fr-FR" dirty="0"/>
              <a:t>OK </a:t>
            </a:r>
          </a:p>
          <a:p>
            <a:pPr lvl="1"/>
            <a:endParaRPr lang="fr-FR" dirty="0"/>
          </a:p>
          <a:p>
            <a:pPr lvl="1"/>
            <a:endParaRPr lang="fr-FR" dirty="0"/>
          </a:p>
          <a:p>
            <a:pPr lvl="1"/>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a:t>Etape 4: réglages pour la pyboard</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5CA7E851-0B9C-464B-8F07-43D373F899B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18</a:t>
            </a:fld>
            <a:endParaRPr lang="en-US" dirty="0"/>
          </a:p>
        </p:txBody>
      </p:sp>
      <p:pic>
        <p:nvPicPr>
          <p:cNvPr id="9" name="Picture 8">
            <a:extLst>
              <a:ext uri="{FF2B5EF4-FFF2-40B4-BE49-F238E27FC236}">
                <a16:creationId xmlns:a16="http://schemas.microsoft.com/office/drawing/2014/main" id="{9D90DE97-57E6-4C8B-94BD-89555CEBBB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1564" y="1373317"/>
            <a:ext cx="4238747" cy="1581263"/>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pic>
        <p:nvPicPr>
          <p:cNvPr id="11" name="Picture 10">
            <a:extLst>
              <a:ext uri="{FF2B5EF4-FFF2-40B4-BE49-F238E27FC236}">
                <a16:creationId xmlns:a16="http://schemas.microsoft.com/office/drawing/2014/main" id="{BDE9C761-75C8-4504-8D93-938E542BD94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89565" y="2806021"/>
            <a:ext cx="4823806" cy="3756789"/>
          </a:xfrm>
          <a:prstGeom prst="rect">
            <a:avLst/>
          </a:prstGeom>
        </p:spPr>
      </p:pic>
      <p:sp>
        <p:nvSpPr>
          <p:cNvPr id="12" name="Rectangle 11">
            <a:extLst>
              <a:ext uri="{FF2B5EF4-FFF2-40B4-BE49-F238E27FC236}">
                <a16:creationId xmlns:a16="http://schemas.microsoft.com/office/drawing/2014/main" id="{47DE3298-9A00-4248-853A-84269AEE0B25}"/>
              </a:ext>
            </a:extLst>
          </p:cNvPr>
          <p:cNvSpPr/>
          <p:nvPr/>
        </p:nvSpPr>
        <p:spPr>
          <a:xfrm>
            <a:off x="6896259" y="3464465"/>
            <a:ext cx="3950898" cy="373907"/>
          </a:xfrm>
          <a:prstGeom prst="rect">
            <a:avLst/>
          </a:prstGeom>
          <a:noFill/>
          <a:ln w="38100">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sp>
        <p:nvSpPr>
          <p:cNvPr id="13" name="Rectangle 12">
            <a:extLst>
              <a:ext uri="{FF2B5EF4-FFF2-40B4-BE49-F238E27FC236}">
                <a16:creationId xmlns:a16="http://schemas.microsoft.com/office/drawing/2014/main" id="{F7AD3298-92FF-4C1E-B3D2-0551F8EA4C48}"/>
              </a:ext>
            </a:extLst>
          </p:cNvPr>
          <p:cNvSpPr/>
          <p:nvPr/>
        </p:nvSpPr>
        <p:spPr>
          <a:xfrm>
            <a:off x="7001772" y="4773613"/>
            <a:ext cx="4548997" cy="635150"/>
          </a:xfrm>
          <a:prstGeom prst="rect">
            <a:avLst/>
          </a:prstGeom>
          <a:noFill/>
          <a:ln w="38100">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err="1"/>
          </a:p>
        </p:txBody>
      </p:sp>
      <p:pic>
        <p:nvPicPr>
          <p:cNvPr id="16" name="Picture 15">
            <a:extLst>
              <a:ext uri="{FF2B5EF4-FFF2-40B4-BE49-F238E27FC236}">
                <a16:creationId xmlns:a16="http://schemas.microsoft.com/office/drawing/2014/main" id="{3AD694CD-15D7-4A93-AEBF-E8077EFEE0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5778" y="5077648"/>
            <a:ext cx="3282819" cy="1053073"/>
          </a:xfrm>
          <a:prstGeom prst="rect">
            <a:avLst/>
          </a:prstGeom>
        </p:spPr>
      </p:pic>
    </p:spTree>
    <p:extLst>
      <p:ext uri="{BB962C8B-B14F-4D97-AF65-F5344CB8AC3E}">
        <p14:creationId xmlns:p14="http://schemas.microsoft.com/office/powerpoint/2010/main" val="99863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BD3814-7B32-4DEE-BE6D-898D0323B2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4917" y="2718966"/>
            <a:ext cx="2966802" cy="3028733"/>
          </a:xfrm>
          <a:prstGeom prst="rect">
            <a:avLst/>
          </a:prstGeom>
        </p:spPr>
      </p:pic>
      <p:sp>
        <p:nvSpPr>
          <p:cNvPr id="3" name="Content Placeholder 2"/>
          <p:cNvSpPr>
            <a:spLocks noGrp="1"/>
          </p:cNvSpPr>
          <p:nvPr>
            <p:ph idx="1"/>
          </p:nvPr>
        </p:nvSpPr>
        <p:spPr>
          <a:xfrm>
            <a:off x="134683" y="1428377"/>
            <a:ext cx="5157694" cy="4352710"/>
          </a:xfrm>
        </p:spPr>
        <p:txBody>
          <a:bodyPr>
            <a:normAutofit lnSpcReduction="10000"/>
          </a:bodyPr>
          <a:lstStyle/>
          <a:p>
            <a:pPr lvl="1"/>
            <a:r>
              <a:rPr lang="fr-FR" dirty="0"/>
              <a:t>Presser Stop pour synchroniser la </a:t>
            </a:r>
            <a:r>
              <a:rPr lang="fr-FR" dirty="0" err="1"/>
              <a:t>board</a:t>
            </a:r>
            <a:endParaRPr lang="fr-FR" dirty="0"/>
          </a:p>
          <a:p>
            <a:pPr lvl="1"/>
            <a:r>
              <a:rPr lang="fr-FR" dirty="0"/>
              <a:t>Sélectionner « Affichage/Fichiers »</a:t>
            </a:r>
          </a:p>
          <a:p>
            <a:pPr lvl="1"/>
            <a:endParaRPr lang="fr-FR" dirty="0"/>
          </a:p>
          <a:p>
            <a:pPr marL="269929" lvl="1" indent="0">
              <a:buNone/>
            </a:pPr>
            <a:endParaRPr lang="fr-FR" dirty="0"/>
          </a:p>
          <a:p>
            <a:pPr lvl="1"/>
            <a:r>
              <a:rPr lang="fr-FR" dirty="0"/>
              <a:t>Le contenu de la </a:t>
            </a:r>
            <a:r>
              <a:rPr lang="fr-FR" dirty="0" err="1"/>
              <a:t>pyboard</a:t>
            </a:r>
            <a:r>
              <a:rPr lang="fr-FR" dirty="0"/>
              <a:t> doit apparaitre en bas à gauche:</a:t>
            </a:r>
          </a:p>
          <a:p>
            <a:pPr lvl="2"/>
            <a:r>
              <a:rPr lang="fr-FR" dirty="0"/>
              <a:t>Seul un main.py et un boot.py sont présents</a:t>
            </a:r>
          </a:p>
          <a:p>
            <a:pPr lvl="1"/>
            <a:r>
              <a:rPr lang="fr-FR" dirty="0"/>
              <a:t>En bas à droite apparait la version de la </a:t>
            </a:r>
            <a:r>
              <a:rPr lang="fr-FR" dirty="0" err="1"/>
              <a:t>pyboard</a:t>
            </a:r>
            <a:r>
              <a:rPr lang="fr-FR" dirty="0"/>
              <a:t> ainsi que le « prompt » (l’invite) python</a:t>
            </a:r>
          </a:p>
          <a:p>
            <a:pPr lvl="2"/>
            <a:r>
              <a:rPr lang="fr-FR" dirty="0"/>
              <a:t>&gt;&gt;&gt;</a:t>
            </a:r>
          </a:p>
        </p:txBody>
      </p:sp>
      <p:sp>
        <p:nvSpPr>
          <p:cNvPr id="2" name="Title 1"/>
          <p:cNvSpPr>
            <a:spLocks noGrp="1"/>
          </p:cNvSpPr>
          <p:nvPr>
            <p:ph type="title"/>
          </p:nvPr>
        </p:nvSpPr>
        <p:spPr>
          <a:xfrm>
            <a:off x="300116" y="0"/>
            <a:ext cx="11612182" cy="1305227"/>
          </a:xfrm>
        </p:spPr>
        <p:txBody>
          <a:bodyPr anchor="ctr">
            <a:normAutofit/>
          </a:bodyPr>
          <a:lstStyle/>
          <a:p>
            <a:r>
              <a:rPr lang="en-US"/>
              <a:t>Etape 4: réglages pour la pyboard</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D278E82C-6E8C-44BB-9185-DBD2AB727EE8}"/>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19</a:t>
            </a:fld>
            <a:endParaRPr lang="en-US" dirty="0"/>
          </a:p>
        </p:txBody>
      </p:sp>
      <p:pic>
        <p:nvPicPr>
          <p:cNvPr id="8" name="Picture 7">
            <a:extLst>
              <a:ext uri="{FF2B5EF4-FFF2-40B4-BE49-F238E27FC236}">
                <a16:creationId xmlns:a16="http://schemas.microsoft.com/office/drawing/2014/main" id="{EBB7363F-41E7-4F24-AF84-F00B1525809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42540" y="1070440"/>
            <a:ext cx="4374664" cy="1390080"/>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cxnSp>
        <p:nvCxnSpPr>
          <p:cNvPr id="10" name="Straight Arrow Connector 9">
            <a:extLst>
              <a:ext uri="{FF2B5EF4-FFF2-40B4-BE49-F238E27FC236}">
                <a16:creationId xmlns:a16="http://schemas.microsoft.com/office/drawing/2014/main" id="{E5C744ED-0568-4813-A7FE-FF8DD4B2B00B}"/>
              </a:ext>
            </a:extLst>
          </p:cNvPr>
          <p:cNvCxnSpPr>
            <a:cxnSpLocks noChangeAspect="1"/>
          </p:cNvCxnSpPr>
          <p:nvPr/>
        </p:nvCxnSpPr>
        <p:spPr>
          <a:xfrm>
            <a:off x="6097587" y="1550047"/>
            <a:ext cx="19939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C6B0BC7-E591-44D7-BC8C-5112EDBB82C5}"/>
              </a:ext>
            </a:extLst>
          </p:cNvPr>
          <p:cNvCxnSpPr>
            <a:cxnSpLocks/>
          </p:cNvCxnSpPr>
          <p:nvPr/>
        </p:nvCxnSpPr>
        <p:spPr>
          <a:xfrm flipH="1">
            <a:off x="7625751" y="1765480"/>
            <a:ext cx="465826" cy="3328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ED3E49-0B8A-4825-BFAA-44A96AC70B7D}"/>
              </a:ext>
            </a:extLst>
          </p:cNvPr>
          <p:cNvCxnSpPr>
            <a:cxnSpLocks/>
          </p:cNvCxnSpPr>
          <p:nvPr/>
        </p:nvCxnSpPr>
        <p:spPr>
          <a:xfrm flipH="1">
            <a:off x="5755341" y="1765480"/>
            <a:ext cx="2336236" cy="1712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684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fontScale="92500"/>
          </a:bodyPr>
          <a:lstStyle/>
          <a:p>
            <a:r>
              <a:rPr lang="fr-FR"/>
              <a:t>Ce projet est né en aout 2018 suite une participation à un fab lab (« l’Atelier Partagé » à Betton) où un projet de boîte connectée à base d’Arduino regroupait des personnes de 10 à 70 ans</a:t>
            </a:r>
          </a:p>
          <a:p>
            <a:r>
              <a:rPr lang="fr-FR"/>
              <a:t>Devant l’intérêt et la facilité des plus jeunes, l’idée est venue de faire contribuer nos stagiaires d’observation de 3ème à la conception d’une telle boîte, à base de composants STMicroelectronics </a:t>
            </a:r>
          </a:p>
          <a:p>
            <a:r>
              <a:rPr lang="fr-FR"/>
              <a:t>Une équipe multi-métiers de 15 personnes s’est formée sur le site fin aout 2018 pour arriver au premier prototype testé par les premiers stagiaires en décembre 2018</a:t>
            </a:r>
          </a:p>
          <a:p>
            <a:r>
              <a:rPr lang="fr-FR"/>
              <a:t>En 2021, changement de version avec le microPython: le projet piKare arrive ! </a:t>
            </a:r>
          </a:p>
          <a:p>
            <a:r>
              <a:rPr lang="fr-FR"/>
              <a:t>« Kare » c’est « aimer, désirer » en breton, « être ensemble dans un groupe » dans d’autres langues… il résume donc notre ambition! </a:t>
            </a:r>
          </a:p>
        </p:txBody>
      </p:sp>
      <p:sp>
        <p:nvSpPr>
          <p:cNvPr id="2" name="Title 1"/>
          <p:cNvSpPr>
            <a:spLocks noGrp="1"/>
          </p:cNvSpPr>
          <p:nvPr>
            <p:ph type="title"/>
          </p:nvPr>
        </p:nvSpPr>
        <p:spPr>
          <a:xfrm>
            <a:off x="300116" y="0"/>
            <a:ext cx="11612182" cy="1305227"/>
          </a:xfrm>
        </p:spPr>
        <p:txBody>
          <a:bodyPr anchor="ctr">
            <a:normAutofit/>
          </a:bodyPr>
          <a:lstStyle/>
          <a:p>
            <a:r>
              <a:rPr lang="en-US" dirty="0"/>
              <a:t>Le </a:t>
            </a:r>
            <a:r>
              <a:rPr lang="en-US" dirty="0" err="1"/>
              <a:t>projet</a:t>
            </a:r>
            <a:r>
              <a:rPr lang="en-US" dirty="0"/>
              <a:t> Kare</a:t>
            </a:r>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C0715496-DAD1-4697-9F82-E003B1A9FD8F}"/>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a:t>
            </a:fld>
            <a:endParaRPr lang="en-US" dirty="0"/>
          </a:p>
        </p:txBody>
      </p:sp>
    </p:spTree>
    <p:extLst>
      <p:ext uri="{BB962C8B-B14F-4D97-AF65-F5344CB8AC3E}">
        <p14:creationId xmlns:p14="http://schemas.microsoft.com/office/powerpoint/2010/main" val="3831902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3751B1-5554-4B6B-9B3D-D68FEC0AAB44}"/>
              </a:ext>
            </a:extLst>
          </p:cNvPr>
          <p:cNvSpPr>
            <a:spLocks noGrp="1"/>
          </p:cNvSpPr>
          <p:nvPr>
            <p:ph idx="1"/>
          </p:nvPr>
        </p:nvSpPr>
        <p:spPr>
          <a:xfrm>
            <a:off x="230456" y="240794"/>
            <a:ext cx="5659575" cy="4609579"/>
          </a:xfrm>
        </p:spPr>
        <p:txBody>
          <a:bodyPr/>
          <a:lstStyle/>
          <a:p>
            <a:r>
              <a:rPr lang="fr-FR" dirty="0"/>
              <a:t>On peut éditer/exécuter les programmes soit à partir du PC (privilégié) soit à partir de la </a:t>
            </a:r>
            <a:r>
              <a:rPr lang="fr-FR" dirty="0" err="1"/>
              <a:t>pyBoard</a:t>
            </a:r>
            <a:r>
              <a:rPr lang="fr-FR" dirty="0"/>
              <a:t> (quand c’est au point)</a:t>
            </a:r>
          </a:p>
          <a:p>
            <a:r>
              <a:rPr lang="fr-FR" dirty="0">
                <a:solidFill>
                  <a:srgbClr val="00B050"/>
                </a:solidFill>
              </a:rPr>
              <a:t>Fichiers sur le PC</a:t>
            </a:r>
          </a:p>
          <a:p>
            <a:pPr lvl="1"/>
            <a:r>
              <a:rPr lang="fr-FR" dirty="0"/>
              <a:t>Menu pour </a:t>
            </a:r>
            <a:r>
              <a:rPr lang="fr-FR" dirty="0" err="1"/>
              <a:t>transferer</a:t>
            </a:r>
            <a:r>
              <a:rPr lang="fr-FR" dirty="0"/>
              <a:t> des fichiers</a:t>
            </a:r>
          </a:p>
          <a:p>
            <a:pPr lvl="2"/>
            <a:r>
              <a:rPr lang="fr-FR" dirty="0"/>
              <a:t>Click-droit &gt; Téléversement vers /flash</a:t>
            </a:r>
          </a:p>
          <a:p>
            <a:r>
              <a:rPr lang="fr-FR" dirty="0">
                <a:solidFill>
                  <a:srgbClr val="00B050"/>
                </a:solidFill>
              </a:rPr>
              <a:t>Fichiers sur la </a:t>
            </a:r>
            <a:r>
              <a:rPr lang="fr-FR" dirty="0" err="1">
                <a:solidFill>
                  <a:srgbClr val="00B050"/>
                </a:solidFill>
              </a:rPr>
              <a:t>pyBoard</a:t>
            </a:r>
            <a:endParaRPr lang="fr-FR" dirty="0">
              <a:solidFill>
                <a:srgbClr val="00B050"/>
              </a:solidFill>
            </a:endParaRPr>
          </a:p>
          <a:p>
            <a:r>
              <a:rPr lang="fr-FR" dirty="0"/>
              <a:t>Edition:</a:t>
            </a:r>
          </a:p>
          <a:p>
            <a:pPr lvl="1"/>
            <a:r>
              <a:rPr lang="fr-FR" dirty="0"/>
              <a:t>L’édition sur la carte est indiquée avec des crochets : [xxx.py]</a:t>
            </a:r>
          </a:p>
          <a:p>
            <a:pPr lvl="1"/>
            <a:r>
              <a:rPr lang="fr-FR" dirty="0"/>
              <a:t>L’édition sur la PC est indiquée sans crochets: xxx.py </a:t>
            </a:r>
          </a:p>
          <a:p>
            <a:pPr marL="269929" lvl="1" indent="0">
              <a:buNone/>
            </a:pPr>
            <a:endParaRPr lang="fr-FR" dirty="0"/>
          </a:p>
          <a:p>
            <a:pPr marL="269929" lvl="1" indent="0">
              <a:buNone/>
            </a:pPr>
            <a:r>
              <a:rPr lang="fr-FR" dirty="0"/>
              <a:t>	! Attention bien appuyer sur STOP avant 	de téléverser des fichier vers la </a:t>
            </a:r>
            <a:r>
              <a:rPr lang="fr-FR" dirty="0" err="1"/>
              <a:t>pyBoard</a:t>
            </a:r>
            <a:endParaRPr lang="fr-FR" dirty="0"/>
          </a:p>
        </p:txBody>
      </p:sp>
      <p:sp>
        <p:nvSpPr>
          <p:cNvPr id="3" name="Title 2">
            <a:extLst>
              <a:ext uri="{FF2B5EF4-FFF2-40B4-BE49-F238E27FC236}">
                <a16:creationId xmlns:a16="http://schemas.microsoft.com/office/drawing/2014/main" id="{94163A21-A030-4123-B186-204046F74B80}"/>
              </a:ext>
            </a:extLst>
          </p:cNvPr>
          <p:cNvSpPr>
            <a:spLocks noGrp="1"/>
          </p:cNvSpPr>
          <p:nvPr>
            <p:ph type="title"/>
          </p:nvPr>
        </p:nvSpPr>
        <p:spPr/>
        <p:txBody>
          <a:bodyPr/>
          <a:lstStyle/>
          <a:p>
            <a:r>
              <a:rPr lang="en-US" dirty="0" err="1"/>
              <a:t>Etape</a:t>
            </a:r>
            <a:r>
              <a:rPr lang="en-US" dirty="0"/>
              <a:t> 4 : Les </a:t>
            </a:r>
            <a:r>
              <a:rPr lang="en-US" dirty="0" err="1"/>
              <a:t>fichiers</a:t>
            </a:r>
            <a:endParaRPr lang="en-US" dirty="0"/>
          </a:p>
        </p:txBody>
      </p:sp>
      <p:sp>
        <p:nvSpPr>
          <p:cNvPr id="4" name="Footer Placeholder 3">
            <a:extLst>
              <a:ext uri="{FF2B5EF4-FFF2-40B4-BE49-F238E27FC236}">
                <a16:creationId xmlns:a16="http://schemas.microsoft.com/office/drawing/2014/main" id="{25FCCDEC-F824-4ACD-BBF3-872A52C5AE1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BF1081B4-18D0-4930-A323-3114C4033282}"/>
              </a:ext>
            </a:extLst>
          </p:cNvPr>
          <p:cNvSpPr>
            <a:spLocks noGrp="1"/>
          </p:cNvSpPr>
          <p:nvPr>
            <p:ph type="sldNum" sz="quarter" idx="12"/>
          </p:nvPr>
        </p:nvSpPr>
        <p:spPr/>
        <p:txBody>
          <a:bodyPr/>
          <a:lstStyle/>
          <a:p>
            <a:fld id="{5B31B9E4-8E4D-4C86-BFD7-412B282B373B}" type="slidenum">
              <a:rPr lang="fr-FR" smtClean="0"/>
              <a:pPr/>
              <a:t>20</a:t>
            </a:fld>
            <a:endParaRPr lang="fr-FR" dirty="0"/>
          </a:p>
        </p:txBody>
      </p:sp>
      <p:pic>
        <p:nvPicPr>
          <p:cNvPr id="9" name="Picture 8">
            <a:extLst>
              <a:ext uri="{FF2B5EF4-FFF2-40B4-BE49-F238E27FC236}">
                <a16:creationId xmlns:a16="http://schemas.microsoft.com/office/drawing/2014/main" id="{C4D2AECD-47BE-437F-AD75-5258DF6EAC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5483" y="1246459"/>
            <a:ext cx="4968671" cy="4623624"/>
          </a:xfrm>
          <a:prstGeom prst="rect">
            <a:avLst/>
          </a:prstGeom>
        </p:spPr>
      </p:pic>
      <p:cxnSp>
        <p:nvCxnSpPr>
          <p:cNvPr id="10" name="Straight Arrow Connector 9">
            <a:extLst>
              <a:ext uri="{FF2B5EF4-FFF2-40B4-BE49-F238E27FC236}">
                <a16:creationId xmlns:a16="http://schemas.microsoft.com/office/drawing/2014/main" id="{60B4A940-DB99-4FB3-9A66-29D8AA5E31B5}"/>
              </a:ext>
            </a:extLst>
          </p:cNvPr>
          <p:cNvCxnSpPr>
            <a:cxnSpLocks/>
          </p:cNvCxnSpPr>
          <p:nvPr/>
        </p:nvCxnSpPr>
        <p:spPr>
          <a:xfrm flipV="1">
            <a:off x="3086828" y="1994053"/>
            <a:ext cx="3148655" cy="44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002BFC-51F4-44D1-9E25-BD55A4BE66B2}"/>
              </a:ext>
            </a:extLst>
          </p:cNvPr>
          <p:cNvCxnSpPr>
            <a:cxnSpLocks/>
          </p:cNvCxnSpPr>
          <p:nvPr/>
        </p:nvCxnSpPr>
        <p:spPr>
          <a:xfrm>
            <a:off x="5055409" y="2810677"/>
            <a:ext cx="18741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2BC013-EC0C-4851-AC4A-0EE17EAAD4A8}"/>
              </a:ext>
            </a:extLst>
          </p:cNvPr>
          <p:cNvCxnSpPr>
            <a:cxnSpLocks/>
            <a:endCxn id="9" idx="1"/>
          </p:cNvCxnSpPr>
          <p:nvPr/>
        </p:nvCxnSpPr>
        <p:spPr>
          <a:xfrm>
            <a:off x="3896392" y="3383862"/>
            <a:ext cx="2339091" cy="1744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3C5DE7-6000-4C26-B296-A534AF8168CF}"/>
              </a:ext>
            </a:extLst>
          </p:cNvPr>
          <p:cNvCxnSpPr>
            <a:cxnSpLocks/>
          </p:cNvCxnSpPr>
          <p:nvPr/>
        </p:nvCxnSpPr>
        <p:spPr>
          <a:xfrm flipV="1">
            <a:off x="5929446" y="1828800"/>
            <a:ext cx="2885106" cy="2613804"/>
          </a:xfrm>
          <a:prstGeom prst="bentConnector3">
            <a:avLst>
              <a:gd name="adj1" fmla="val 113089"/>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66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856030-3C11-4794-9FB5-A937611BFB8E}"/>
              </a:ext>
            </a:extLst>
          </p:cNvPr>
          <p:cNvSpPr>
            <a:spLocks noGrp="1"/>
          </p:cNvSpPr>
          <p:nvPr>
            <p:ph idx="1"/>
          </p:nvPr>
        </p:nvSpPr>
        <p:spPr>
          <a:xfrm>
            <a:off x="300117" y="1484657"/>
            <a:ext cx="11594944" cy="4609579"/>
          </a:xfrm>
        </p:spPr>
        <p:txBody>
          <a:bodyPr>
            <a:normAutofit/>
          </a:bodyPr>
          <a:lstStyle/>
          <a:p>
            <a:r>
              <a:rPr lang="fr-FR"/>
              <a:t>Dans la console taper :</a:t>
            </a:r>
          </a:p>
          <a:p>
            <a:pPr lvl="1"/>
            <a:r>
              <a:rPr lang="fr-FR"/>
              <a:t>print(“hello world“)</a:t>
            </a:r>
          </a:p>
          <a:p>
            <a:pPr lvl="1"/>
            <a:r>
              <a:rPr lang="fr-FR"/>
              <a:t>&lt;enter&gt;</a:t>
            </a:r>
          </a:p>
          <a:p>
            <a:pPr lvl="1"/>
            <a:r>
              <a:rPr lang="fr-FR"/>
              <a:t>La carte pyboard répond…</a:t>
            </a:r>
          </a:p>
          <a:p>
            <a:r>
              <a:rPr lang="fr-FR"/>
              <a:t>Taper les commandes suivantes:</a:t>
            </a:r>
          </a:p>
          <a:p>
            <a:pPr lvl="1"/>
            <a:r>
              <a:rPr lang="fr-FR"/>
              <a:t>Une led s’allume sur la board…</a:t>
            </a:r>
          </a:p>
          <a:p>
            <a:pPr lvl="1"/>
            <a:endParaRPr lang="fr-FR"/>
          </a:p>
          <a:p>
            <a:pPr lvl="1"/>
            <a:endParaRPr lang="fr-FR"/>
          </a:p>
        </p:txBody>
      </p:sp>
      <p:sp>
        <p:nvSpPr>
          <p:cNvPr id="2" name="Title 1">
            <a:extLst>
              <a:ext uri="{FF2B5EF4-FFF2-40B4-BE49-F238E27FC236}">
                <a16:creationId xmlns:a16="http://schemas.microsoft.com/office/drawing/2014/main" id="{3B8B1398-8F66-40E5-8CF1-7584A8FEA697}"/>
              </a:ext>
            </a:extLst>
          </p:cNvPr>
          <p:cNvSpPr>
            <a:spLocks noGrp="1"/>
          </p:cNvSpPr>
          <p:nvPr>
            <p:ph type="title"/>
          </p:nvPr>
        </p:nvSpPr>
        <p:spPr>
          <a:xfrm>
            <a:off x="300116" y="0"/>
            <a:ext cx="11612182" cy="1305227"/>
          </a:xfrm>
        </p:spPr>
        <p:txBody>
          <a:bodyPr anchor="ctr">
            <a:normAutofit/>
          </a:bodyPr>
          <a:lstStyle/>
          <a:p>
            <a:r>
              <a:rPr lang="en-US"/>
              <a:t>Etape 5: premiers tests</a:t>
            </a:r>
            <a:endParaRPr lang="en-US" dirty="0"/>
          </a:p>
        </p:txBody>
      </p:sp>
      <p:sp>
        <p:nvSpPr>
          <p:cNvPr id="5" name="Footer Placeholder 4">
            <a:extLst>
              <a:ext uri="{FF2B5EF4-FFF2-40B4-BE49-F238E27FC236}">
                <a16:creationId xmlns:a16="http://schemas.microsoft.com/office/drawing/2014/main" id="{BFE556BE-A5F6-44E5-A4B8-9DDD6AA0F8C5}"/>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B7D43CE5-4D57-4788-9E78-189C1C34FEBB}"/>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21</a:t>
            </a:fld>
            <a:endParaRPr lang="en-US" dirty="0"/>
          </a:p>
        </p:txBody>
      </p:sp>
      <p:pic>
        <p:nvPicPr>
          <p:cNvPr id="7" name="Picture 6">
            <a:extLst>
              <a:ext uri="{FF2B5EF4-FFF2-40B4-BE49-F238E27FC236}">
                <a16:creationId xmlns:a16="http://schemas.microsoft.com/office/drawing/2014/main" id="{02FFF22F-16A5-4ACC-AC0A-92AA86DEDC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20906" y="1483743"/>
            <a:ext cx="4298313" cy="1414732"/>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pic>
        <p:nvPicPr>
          <p:cNvPr id="9" name="Picture 8">
            <a:extLst>
              <a:ext uri="{FF2B5EF4-FFF2-40B4-BE49-F238E27FC236}">
                <a16:creationId xmlns:a16="http://schemas.microsoft.com/office/drawing/2014/main" id="{F57EE9FD-AE7E-44F8-8E69-CE6B50035C6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45524" y="3264840"/>
            <a:ext cx="3305392" cy="696274"/>
          </a:xfrm>
          <a:prstGeom prst="rect">
            <a:avLst/>
          </a:prstGeom>
          <a:ln>
            <a:noFill/>
          </a:ln>
          <a:effectLst/>
          <a:extLst>
            <a:ext uri="{AF507438-7753-43E0-B8FC-AC1667EBCBE1}">
              <a14:hiddenEffects xmlns:a14="http://schemas.microsoft.com/office/drawing/2010/main">
                <a:effectLst>
                  <a:outerShdw blurRad="190500" algn="tl" rotWithShape="0">
                    <a:srgbClr val="000000">
                      <a:alpha val="70000"/>
                    </a:srgbClr>
                  </a:outerShdw>
                </a:effectLst>
              </a14:hiddenEffects>
            </a:ext>
          </a:extLst>
        </p:spPr>
      </p:pic>
    </p:spTree>
    <p:extLst>
      <p:ext uri="{BB962C8B-B14F-4D97-AF65-F5344CB8AC3E}">
        <p14:creationId xmlns:p14="http://schemas.microsoft.com/office/powerpoint/2010/main" val="2103726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AC9A19-D505-459A-886C-712DDE859764}"/>
              </a:ext>
            </a:extLst>
          </p:cNvPr>
          <p:cNvSpPr>
            <a:spLocks noGrp="1"/>
          </p:cNvSpPr>
          <p:nvPr>
            <p:ph idx="1"/>
          </p:nvPr>
        </p:nvSpPr>
        <p:spPr>
          <a:xfrm>
            <a:off x="300038" y="1484313"/>
            <a:ext cx="5917748" cy="4610100"/>
          </a:xfrm>
        </p:spPr>
        <p:txBody>
          <a:bodyPr>
            <a:normAutofit fontScale="85000" lnSpcReduction="20000"/>
          </a:bodyPr>
          <a:lstStyle/>
          <a:p>
            <a:r>
              <a:rPr lang="fr-FR" dirty="0"/>
              <a:t>Voici un premier programme:</a:t>
            </a:r>
          </a:p>
          <a:p>
            <a:pPr lvl="1"/>
            <a:r>
              <a:rPr lang="fr-FR" dirty="0"/>
              <a:t>Cliquer sur </a:t>
            </a:r>
          </a:p>
          <a:p>
            <a:pPr lvl="1"/>
            <a:r>
              <a:rPr lang="fr-FR" dirty="0"/>
              <a:t>Entrer le programme </a:t>
            </a:r>
            <a:r>
              <a:rPr lang="fr-FR" dirty="0">
                <a:sym typeface="Wingdings" panose="05000000000000000000" pitchFamily="2" charset="2"/>
              </a:rPr>
              <a:t> </a:t>
            </a:r>
            <a:endParaRPr lang="fr-FR" dirty="0"/>
          </a:p>
          <a:p>
            <a:endParaRPr lang="fr-FR" dirty="0"/>
          </a:p>
          <a:p>
            <a:r>
              <a:rPr lang="fr-FR" dirty="0"/>
              <a:t>L’enregistrer sur “appareil </a:t>
            </a:r>
            <a:r>
              <a:rPr lang="fr-FR" dirty="0" err="1"/>
              <a:t>Micropython</a:t>
            </a:r>
            <a:r>
              <a:rPr lang="fr-FR" dirty="0"/>
              <a:t>”</a:t>
            </a:r>
          </a:p>
          <a:p>
            <a:pPr lvl="1"/>
            <a:r>
              <a:rPr lang="fr-FR" dirty="0"/>
              <a:t>main.py</a:t>
            </a:r>
          </a:p>
          <a:p>
            <a:r>
              <a:rPr lang="fr-FR" dirty="0"/>
              <a:t>Lancer le programme avec « Exécuter/exécuter le script courant »</a:t>
            </a:r>
          </a:p>
          <a:p>
            <a:r>
              <a:rPr lang="fr-FR" dirty="0"/>
              <a:t>Au lieu de seulement </a:t>
            </a:r>
            <a:r>
              <a:rPr lang="fr-FR" u="sng" dirty="0"/>
              <a:t>exécuter</a:t>
            </a:r>
            <a:r>
              <a:rPr lang="fr-FR" dirty="0"/>
              <a:t> le programme sur la carte </a:t>
            </a:r>
            <a:r>
              <a:rPr lang="fr-FR" dirty="0" err="1"/>
              <a:t>pyBoard</a:t>
            </a:r>
            <a:r>
              <a:rPr lang="fr-FR" dirty="0"/>
              <a:t> à partir du PC, comme on a </a:t>
            </a:r>
            <a:r>
              <a:rPr lang="fr-FR" u="sng" dirty="0"/>
              <a:t>enregistré</a:t>
            </a:r>
            <a:r>
              <a:rPr lang="fr-FR" dirty="0"/>
              <a:t> le programme sur la </a:t>
            </a:r>
            <a:r>
              <a:rPr lang="fr-FR" dirty="0" err="1"/>
              <a:t>pyBoard</a:t>
            </a:r>
            <a:r>
              <a:rPr lang="fr-FR" dirty="0"/>
              <a:t>, à chaque démarrage de la carte, la LED rouge va s’allumer 500ms puis s’éteindre, sans même connecter le PC: le système est </a:t>
            </a:r>
            <a:r>
              <a:rPr lang="fr-FR" u="sng" dirty="0"/>
              <a:t>autonome</a:t>
            </a:r>
            <a:r>
              <a:rPr lang="fr-FR" dirty="0"/>
              <a:t> ! </a:t>
            </a:r>
          </a:p>
          <a:p>
            <a:pPr lvl="1"/>
            <a:endParaRPr lang="fr-FR" dirty="0"/>
          </a:p>
        </p:txBody>
      </p:sp>
      <p:sp>
        <p:nvSpPr>
          <p:cNvPr id="2" name="Title 1">
            <a:extLst>
              <a:ext uri="{FF2B5EF4-FFF2-40B4-BE49-F238E27FC236}">
                <a16:creationId xmlns:a16="http://schemas.microsoft.com/office/drawing/2014/main" id="{9788512D-21B2-4935-82E3-78B9E35B70A3}"/>
              </a:ext>
            </a:extLst>
          </p:cNvPr>
          <p:cNvSpPr>
            <a:spLocks noGrp="1"/>
          </p:cNvSpPr>
          <p:nvPr>
            <p:ph type="title"/>
          </p:nvPr>
        </p:nvSpPr>
        <p:spPr>
          <a:xfrm>
            <a:off x="300116" y="0"/>
            <a:ext cx="11612182" cy="1305227"/>
          </a:xfrm>
        </p:spPr>
        <p:txBody>
          <a:bodyPr anchor="ctr">
            <a:normAutofit/>
          </a:bodyPr>
          <a:lstStyle/>
          <a:p>
            <a:r>
              <a:rPr lang="fr-FR"/>
              <a:t>Etape 6: premier programme</a:t>
            </a:r>
          </a:p>
        </p:txBody>
      </p:sp>
      <p:sp>
        <p:nvSpPr>
          <p:cNvPr id="5" name="Footer Placeholder 4">
            <a:extLst>
              <a:ext uri="{FF2B5EF4-FFF2-40B4-BE49-F238E27FC236}">
                <a16:creationId xmlns:a16="http://schemas.microsoft.com/office/drawing/2014/main" id="{3FE55DE2-1272-4DA0-8359-61F72EDA16B2}"/>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0C5EABDC-AF5E-4178-922A-3FED4560001D}"/>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22</a:t>
            </a:fld>
            <a:endParaRPr lang="en-US" dirty="0"/>
          </a:p>
        </p:txBody>
      </p:sp>
      <p:pic>
        <p:nvPicPr>
          <p:cNvPr id="7" name="Picture 6">
            <a:extLst>
              <a:ext uri="{FF2B5EF4-FFF2-40B4-BE49-F238E27FC236}">
                <a16:creationId xmlns:a16="http://schemas.microsoft.com/office/drawing/2014/main" id="{C65CE303-F16C-42CD-96C1-D3EB074878A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00908" y="1024064"/>
            <a:ext cx="4556173" cy="2919039"/>
          </a:xfrm>
          <a:prstGeom prst="rect">
            <a:avLst/>
          </a:prstGeom>
        </p:spPr>
      </p:pic>
      <p:pic>
        <p:nvPicPr>
          <p:cNvPr id="9" name="Picture 8">
            <a:extLst>
              <a:ext uri="{FF2B5EF4-FFF2-40B4-BE49-F238E27FC236}">
                <a16:creationId xmlns:a16="http://schemas.microsoft.com/office/drawing/2014/main" id="{B514E1F1-5745-493C-A0A5-F059BE8AF6A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73305" y="2932157"/>
            <a:ext cx="1954702" cy="1646065"/>
          </a:xfrm>
          <a:prstGeom prst="rect">
            <a:avLst/>
          </a:prstGeom>
        </p:spPr>
      </p:pic>
      <p:pic>
        <p:nvPicPr>
          <p:cNvPr id="11" name="Picture 10">
            <a:extLst>
              <a:ext uri="{FF2B5EF4-FFF2-40B4-BE49-F238E27FC236}">
                <a16:creationId xmlns:a16="http://schemas.microsoft.com/office/drawing/2014/main" id="{17FD04B8-93AE-409A-8518-61B0F8BB13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4849" y="4060955"/>
            <a:ext cx="3498469" cy="2211612"/>
          </a:xfrm>
          <a:prstGeom prst="rect">
            <a:avLst/>
          </a:prstGeom>
        </p:spPr>
      </p:pic>
      <p:pic>
        <p:nvPicPr>
          <p:cNvPr id="15" name="Picture 14">
            <a:extLst>
              <a:ext uri="{FF2B5EF4-FFF2-40B4-BE49-F238E27FC236}">
                <a16:creationId xmlns:a16="http://schemas.microsoft.com/office/drawing/2014/main" id="{C369C93B-25CA-40CA-955E-376EF13B391B}"/>
              </a:ext>
            </a:extLst>
          </p:cNvPr>
          <p:cNvPicPr>
            <a:picLocks noChangeAspect="1"/>
          </p:cNvPicPr>
          <p:nvPr/>
        </p:nvPicPr>
        <p:blipFill>
          <a:blip r:embed="rId6"/>
          <a:stretch>
            <a:fillRect/>
          </a:stretch>
        </p:blipFill>
        <p:spPr>
          <a:xfrm>
            <a:off x="3258912" y="2099645"/>
            <a:ext cx="1190625" cy="238125"/>
          </a:xfrm>
          <a:prstGeom prst="rect">
            <a:avLst/>
          </a:prstGeom>
        </p:spPr>
      </p:pic>
    </p:spTree>
    <p:extLst>
      <p:ext uri="{BB962C8B-B14F-4D97-AF65-F5344CB8AC3E}">
        <p14:creationId xmlns:p14="http://schemas.microsoft.com/office/powerpoint/2010/main" val="3665574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r>
              <a:rPr lang="en-US"/>
              <a:t>Si la création d’une partie de la boite en 3D fait partie du projet, installer FreeCAD sur le PC: </a:t>
            </a:r>
            <a:r>
              <a:rPr lang="en-US">
                <a:hlinkClick r:id="rId3">
                  <a:extLst>
                    <a:ext uri="{A12FA001-AC4F-418D-AE19-62706E023703}">
                      <ahyp:hlinkClr xmlns:ahyp="http://schemas.microsoft.com/office/drawing/2018/hyperlinkcolor" val="tx"/>
                    </a:ext>
                  </a:extLst>
                </a:hlinkClick>
              </a:rPr>
              <a:t>https://www.freecadweb.org/</a:t>
            </a:r>
            <a:r>
              <a:rPr lang="en-US"/>
              <a:t> </a:t>
            </a:r>
          </a:p>
          <a:p>
            <a:endParaRPr lang="en-US"/>
          </a:p>
          <a:p>
            <a:endParaRPr lang="en-US"/>
          </a:p>
          <a:p>
            <a:endParaRPr lang="en-US"/>
          </a:p>
          <a:p>
            <a:endParaRPr lang="en-US"/>
          </a:p>
          <a:p>
            <a:endParaRPr lang="en-US"/>
          </a:p>
          <a:p>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a:t>Etape 6: installation de freecad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6" name="Slide Number Placeholder 5">
            <a:extLst>
              <a:ext uri="{FF2B5EF4-FFF2-40B4-BE49-F238E27FC236}">
                <a16:creationId xmlns:a16="http://schemas.microsoft.com/office/drawing/2014/main" id="{24B78DE9-A782-473C-B8F0-7AF6DD8D6276}"/>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23</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B263EB78-EF27-4CEA-A27C-F71BE12FF5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554" y="2343586"/>
            <a:ext cx="4198378" cy="217241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5C586CC-8C45-40E9-A539-C657749FAF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83988" y="2820804"/>
            <a:ext cx="2974119" cy="160894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4B36D44-EA8D-4163-9FEA-EEE5C5BEBC0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08956" y="3536457"/>
            <a:ext cx="2411507" cy="1959090"/>
          </a:xfrm>
          <a:prstGeom prst="rect">
            <a:avLst/>
          </a:prstGeom>
        </p:spPr>
      </p:pic>
    </p:spTree>
    <p:extLst>
      <p:ext uri="{BB962C8B-B14F-4D97-AF65-F5344CB8AC3E}">
        <p14:creationId xmlns:p14="http://schemas.microsoft.com/office/powerpoint/2010/main" val="3527773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r>
              <a:rPr lang="en-US" dirty="0"/>
              <a:t>Les </a:t>
            </a:r>
            <a:r>
              <a:rPr lang="en-US" dirty="0" err="1"/>
              <a:t>fichiers</a:t>
            </a:r>
            <a:r>
              <a:rPr lang="en-US" dirty="0"/>
              <a:t> sources des </a:t>
            </a:r>
            <a:r>
              <a:rPr lang="en-US" dirty="0" err="1"/>
              <a:t>différents</a:t>
            </a:r>
            <a:r>
              <a:rPr lang="en-US" dirty="0"/>
              <a:t> </a:t>
            </a:r>
            <a:r>
              <a:rPr lang="en-US" dirty="0" err="1"/>
              <a:t>exemples</a:t>
            </a:r>
            <a:r>
              <a:rPr lang="en-US" dirty="0"/>
              <a:t> à </a:t>
            </a:r>
            <a:r>
              <a:rPr lang="en-US" dirty="0" err="1"/>
              <a:t>suivre</a:t>
            </a:r>
            <a:r>
              <a:rPr lang="en-US" dirty="0"/>
              <a:t> </a:t>
            </a:r>
            <a:r>
              <a:rPr lang="en-US" dirty="0" err="1"/>
              <a:t>sont</a:t>
            </a:r>
            <a:r>
              <a:rPr lang="en-US" dirty="0"/>
              <a:t> </a:t>
            </a:r>
            <a:r>
              <a:rPr lang="en-US" dirty="0" err="1"/>
              <a:t>disponibles</a:t>
            </a:r>
            <a:r>
              <a:rPr lang="en-US" dirty="0"/>
              <a:t> sur GitHub: </a:t>
            </a:r>
            <a:r>
              <a:rPr lang="en-US" altLang="en-US" dirty="0">
                <a:hlinkClick r:id="rId3"/>
              </a:rPr>
              <a:t>https://github.com/stm-rns/KARE/tree/pyKare</a:t>
            </a:r>
            <a:endParaRPr lang="en-US" altLang="en-US" dirty="0"/>
          </a:p>
          <a:p>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a:xfrm>
            <a:off x="300116" y="0"/>
            <a:ext cx="11612182" cy="1305227"/>
          </a:xfrm>
        </p:spPr>
        <p:txBody>
          <a:bodyPr anchor="ctr">
            <a:normAutofit/>
          </a:bodyPr>
          <a:lstStyle/>
          <a:p>
            <a:r>
              <a:rPr lang="en-US"/>
              <a:t>Etape 7: la bibliothèque des exemples</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6" name="Slide Number Placeholder 5">
            <a:extLst>
              <a:ext uri="{FF2B5EF4-FFF2-40B4-BE49-F238E27FC236}">
                <a16:creationId xmlns:a16="http://schemas.microsoft.com/office/drawing/2014/main" id="{26D48006-4BA8-410D-8F86-2E27B5511B7E}"/>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24</a:t>
            </a:fld>
            <a:endParaRPr lang="en-US" dirty="0"/>
          </a:p>
        </p:txBody>
      </p:sp>
      <p:pic>
        <p:nvPicPr>
          <p:cNvPr id="8" name="Picture 7">
            <a:extLst>
              <a:ext uri="{FF2B5EF4-FFF2-40B4-BE49-F238E27FC236}">
                <a16:creationId xmlns:a16="http://schemas.microsoft.com/office/drawing/2014/main" id="{52124F56-4F0F-4ACB-8F78-20171BEB1DD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39017" y="2485115"/>
            <a:ext cx="7605821" cy="3226279"/>
          </a:xfrm>
          <a:prstGeom prst="rect">
            <a:avLst/>
          </a:prstGeom>
          <a:ln>
            <a:noFill/>
          </a:ln>
          <a:effectLst>
            <a:outerShdw blurRad="292100" dist="139700" dir="2700000" algn="tl" rotWithShape="0">
              <a:srgbClr val="333333">
                <a:alpha val="65000"/>
              </a:srgbClr>
            </a:outerShdw>
          </a:effectLst>
        </p:spPr>
      </p:pic>
      <p:sp>
        <p:nvSpPr>
          <p:cNvPr id="9" name="Oval 8">
            <a:extLst>
              <a:ext uri="{FF2B5EF4-FFF2-40B4-BE49-F238E27FC236}">
                <a16:creationId xmlns:a16="http://schemas.microsoft.com/office/drawing/2014/main" id="{F47DBD49-220E-44C9-A62F-10679CD9A129}"/>
              </a:ext>
            </a:extLst>
          </p:cNvPr>
          <p:cNvSpPr/>
          <p:nvPr/>
        </p:nvSpPr>
        <p:spPr>
          <a:xfrm>
            <a:off x="4183812" y="3510950"/>
            <a:ext cx="1000664" cy="388189"/>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a:p>
        </p:txBody>
      </p:sp>
    </p:spTree>
    <p:extLst>
      <p:ext uri="{BB962C8B-B14F-4D97-AF65-F5344CB8AC3E}">
        <p14:creationId xmlns:p14="http://schemas.microsoft.com/office/powerpoint/2010/main" val="1239869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DF885-7BD1-4774-A6B0-4DB7791A55CC}"/>
              </a:ext>
            </a:extLst>
          </p:cNvPr>
          <p:cNvSpPr>
            <a:spLocks noGrp="1"/>
          </p:cNvSpPr>
          <p:nvPr>
            <p:ph idx="1"/>
          </p:nvPr>
        </p:nvSpPr>
        <p:spPr/>
        <p:txBody>
          <a:bodyPr/>
          <a:lstStyle/>
          <a:p>
            <a:r>
              <a:rPr lang="fr-FR"/>
              <a:t>Télécharger tous les documents en local :</a:t>
            </a:r>
          </a:p>
          <a:p>
            <a:pPr lvl="1"/>
            <a:r>
              <a:rPr lang="fr-FR"/>
              <a:t>Code &gt; Download ZIP</a:t>
            </a:r>
          </a:p>
          <a:p>
            <a:r>
              <a:rPr lang="fr-FR"/>
              <a:t>Sur votre PC:</a:t>
            </a:r>
          </a:p>
          <a:p>
            <a:pPr lvl="1"/>
            <a:r>
              <a:rPr lang="fr-FR"/>
              <a:t>Explorateur de fichier &gt; Téléchargement</a:t>
            </a:r>
          </a:p>
          <a:p>
            <a:pPr lvl="1"/>
            <a:r>
              <a:rPr lang="fr-FR"/>
              <a:t>Selectionner/Ouvrir : Kare-pyKare.zip</a:t>
            </a:r>
          </a:p>
          <a:p>
            <a:pPr lvl="1"/>
            <a:r>
              <a:rPr lang="fr-FR"/>
              <a:t>Extraire vers &gt; choisir son repertoire de travail:</a:t>
            </a:r>
          </a:p>
          <a:p>
            <a:pPr lvl="2"/>
            <a:r>
              <a:rPr lang="fr-FR"/>
              <a:t>C:\Data\</a:t>
            </a:r>
          </a:p>
        </p:txBody>
      </p:sp>
      <p:sp>
        <p:nvSpPr>
          <p:cNvPr id="3" name="Title 2">
            <a:extLst>
              <a:ext uri="{FF2B5EF4-FFF2-40B4-BE49-F238E27FC236}">
                <a16:creationId xmlns:a16="http://schemas.microsoft.com/office/drawing/2014/main" id="{FA3C21AA-191D-465E-BE88-88C231D27D63}"/>
              </a:ext>
            </a:extLst>
          </p:cNvPr>
          <p:cNvSpPr>
            <a:spLocks noGrp="1"/>
          </p:cNvSpPr>
          <p:nvPr>
            <p:ph type="title"/>
          </p:nvPr>
        </p:nvSpPr>
        <p:spPr/>
        <p:txBody>
          <a:bodyPr/>
          <a:lstStyle/>
          <a:p>
            <a:r>
              <a:rPr lang="fr-FR" dirty="0"/>
              <a:t>Ou trouver les sources des programmes</a:t>
            </a:r>
            <a:endParaRPr lang="en-US" dirty="0"/>
          </a:p>
        </p:txBody>
      </p:sp>
      <p:sp>
        <p:nvSpPr>
          <p:cNvPr id="4" name="Footer Placeholder 3">
            <a:extLst>
              <a:ext uri="{FF2B5EF4-FFF2-40B4-BE49-F238E27FC236}">
                <a16:creationId xmlns:a16="http://schemas.microsoft.com/office/drawing/2014/main" id="{29DC266D-6197-4586-B76B-235E7001A894}"/>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66E30485-1F37-4C7B-9812-8CC8DAC2B3C1}"/>
              </a:ext>
            </a:extLst>
          </p:cNvPr>
          <p:cNvSpPr>
            <a:spLocks noGrp="1"/>
          </p:cNvSpPr>
          <p:nvPr>
            <p:ph type="sldNum" sz="quarter" idx="12"/>
          </p:nvPr>
        </p:nvSpPr>
        <p:spPr/>
        <p:txBody>
          <a:bodyPr/>
          <a:lstStyle/>
          <a:p>
            <a:fld id="{5B31B9E4-8E4D-4C86-BFD7-412B282B373B}" type="slidenum">
              <a:rPr lang="fr-FR" smtClean="0"/>
              <a:pPr/>
              <a:t>25</a:t>
            </a:fld>
            <a:endParaRPr lang="fr-FR" dirty="0"/>
          </a:p>
        </p:txBody>
      </p:sp>
      <p:pic>
        <p:nvPicPr>
          <p:cNvPr id="7" name="Picture 6">
            <a:extLst>
              <a:ext uri="{FF2B5EF4-FFF2-40B4-BE49-F238E27FC236}">
                <a16:creationId xmlns:a16="http://schemas.microsoft.com/office/drawing/2014/main" id="{D43303C4-A962-4832-8259-71C2A56B57A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23461" y="1641404"/>
            <a:ext cx="4582182" cy="2473397"/>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A83F95ED-D82B-44E4-BE0F-845D9B5C1780}"/>
              </a:ext>
            </a:extLst>
          </p:cNvPr>
          <p:cNvCxnSpPr>
            <a:cxnSpLocks/>
          </p:cNvCxnSpPr>
          <p:nvPr/>
        </p:nvCxnSpPr>
        <p:spPr>
          <a:xfrm>
            <a:off x="3462108" y="2137804"/>
            <a:ext cx="5917216" cy="13718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2" name="Picture 11">
            <a:extLst>
              <a:ext uri="{FF2B5EF4-FFF2-40B4-BE49-F238E27FC236}">
                <a16:creationId xmlns:a16="http://schemas.microsoft.com/office/drawing/2014/main" id="{453933DD-1183-4DD4-A3CE-21EC65E88B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98093" y="4341119"/>
            <a:ext cx="2226090" cy="1558721"/>
          </a:xfrm>
          <a:prstGeom prst="rect">
            <a:avLst/>
          </a:prstGeom>
          <a:ln>
            <a:noFill/>
          </a:ln>
          <a:effectLst>
            <a:outerShdw blurRad="292100" dist="139700" dir="2700000" algn="tl" rotWithShape="0">
              <a:srgbClr val="333333">
                <a:alpha val="65000"/>
              </a:srgbClr>
            </a:outerShdw>
          </a:effectLst>
        </p:spPr>
      </p:pic>
      <p:cxnSp>
        <p:nvCxnSpPr>
          <p:cNvPr id="13" name="Straight Arrow Connector 12">
            <a:extLst>
              <a:ext uri="{FF2B5EF4-FFF2-40B4-BE49-F238E27FC236}">
                <a16:creationId xmlns:a16="http://schemas.microsoft.com/office/drawing/2014/main" id="{A9C66FA5-C73E-475C-A548-2732CA8E8748}"/>
              </a:ext>
            </a:extLst>
          </p:cNvPr>
          <p:cNvCxnSpPr>
            <a:cxnSpLocks/>
          </p:cNvCxnSpPr>
          <p:nvPr/>
        </p:nvCxnSpPr>
        <p:spPr>
          <a:xfrm>
            <a:off x="2930360" y="4271548"/>
            <a:ext cx="3867733" cy="54055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18667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3 – Prise en main de la pyBoard</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88576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de cet atelier est d’explorer le contenu de la pyBoard et de faire fonctionner des éléments présents sur la carte</a:t>
            </a:r>
          </a:p>
          <a:p>
            <a:pPr lvl="1"/>
            <a:r>
              <a:rPr lang="fr-FR" dirty="0"/>
              <a:t>Etape 1: allumer et éteindre les 4 LEDs</a:t>
            </a:r>
          </a:p>
          <a:p>
            <a:pPr lvl="1"/>
            <a:r>
              <a:rPr lang="fr-FR" dirty="0"/>
              <a:t>Etape 2: faire clignoter les 4 LEDs dans un ordre aléatoire </a:t>
            </a:r>
          </a:p>
          <a:p>
            <a:pPr lvl="1"/>
            <a:r>
              <a:rPr lang="fr-FR" dirty="0"/>
              <a:t>Etape 3: faire afficher des données du déroulement du programme sur l’écran du PC</a:t>
            </a:r>
          </a:p>
        </p:txBody>
      </p:sp>
      <p:sp>
        <p:nvSpPr>
          <p:cNvPr id="2" name="Title 1"/>
          <p:cNvSpPr>
            <a:spLocks noGrp="1"/>
          </p:cNvSpPr>
          <p:nvPr>
            <p:ph type="title"/>
          </p:nvPr>
        </p:nvSpPr>
        <p:spPr>
          <a:xfrm>
            <a:off x="300116" y="0"/>
            <a:ext cx="11612182" cy="1305227"/>
          </a:xfrm>
        </p:spPr>
        <p:txBody>
          <a:bodyPr anchor="ctr">
            <a:normAutofit/>
          </a:bodyPr>
          <a:lstStyle/>
          <a:p>
            <a:r>
              <a:rPr lang="en-US" dirty="0"/>
              <a:t>Objectif</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27</a:t>
            </a:fld>
            <a:endParaRPr lang="en-US" dirty="0"/>
          </a:p>
        </p:txBody>
      </p:sp>
    </p:spTree>
    <p:extLst>
      <p:ext uri="{BB962C8B-B14F-4D97-AF65-F5344CB8AC3E}">
        <p14:creationId xmlns:p14="http://schemas.microsoft.com/office/powerpoint/2010/main" val="216070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Contenu</a:t>
            </a:r>
            <a:r>
              <a:rPr lang="en-US" dirty="0"/>
              <a:t> de la pyBoard</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28</a:t>
            </a:fld>
            <a:endParaRPr lang="en-US" dirty="0"/>
          </a:p>
        </p:txBody>
      </p:sp>
      <p:pic>
        <p:nvPicPr>
          <p:cNvPr id="8" name="Picture 7" descr="A close-up of a circuit board&#10;&#10;Description automatically generated with medium confidence">
            <a:extLst>
              <a:ext uri="{FF2B5EF4-FFF2-40B4-BE49-F238E27FC236}">
                <a16:creationId xmlns:a16="http://schemas.microsoft.com/office/drawing/2014/main" id="{FFE79A8A-17A3-42F9-ACE3-8BFF7C5814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1685" y="2215262"/>
            <a:ext cx="3780403" cy="3849137"/>
          </a:xfrm>
          <a:prstGeom prst="rect">
            <a:avLst/>
          </a:prstGeom>
        </p:spPr>
      </p:pic>
      <p:sp>
        <p:nvSpPr>
          <p:cNvPr id="9" name="Rectangle 8">
            <a:extLst>
              <a:ext uri="{FF2B5EF4-FFF2-40B4-BE49-F238E27FC236}">
                <a16:creationId xmlns:a16="http://schemas.microsoft.com/office/drawing/2014/main" id="{9A4A0A61-9223-4A33-AE11-213BA95A3A03}"/>
              </a:ext>
            </a:extLst>
          </p:cNvPr>
          <p:cNvSpPr/>
          <p:nvPr/>
        </p:nvSpPr>
        <p:spPr>
          <a:xfrm>
            <a:off x="5555509" y="3479606"/>
            <a:ext cx="1312753" cy="1285592"/>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0" name="Straight Connector 9">
            <a:extLst>
              <a:ext uri="{FF2B5EF4-FFF2-40B4-BE49-F238E27FC236}">
                <a16:creationId xmlns:a16="http://schemas.microsoft.com/office/drawing/2014/main" id="{42D07766-92CB-4322-A444-8D875E7F6D11}"/>
              </a:ext>
            </a:extLst>
          </p:cNvPr>
          <p:cNvCxnSpPr>
            <a:cxnSpLocks/>
          </p:cNvCxnSpPr>
          <p:nvPr/>
        </p:nvCxnSpPr>
        <p:spPr>
          <a:xfrm flipV="1">
            <a:off x="6868262" y="4157213"/>
            <a:ext cx="1600201" cy="6079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321FD2-4379-4DBD-BC0C-DF628A04ADA7}"/>
              </a:ext>
            </a:extLst>
          </p:cNvPr>
          <p:cNvSpPr txBox="1"/>
          <p:nvPr/>
        </p:nvSpPr>
        <p:spPr>
          <a:xfrm>
            <a:off x="8468463" y="3931759"/>
            <a:ext cx="2437936" cy="646331"/>
          </a:xfrm>
          <a:prstGeom prst="rect">
            <a:avLst/>
          </a:prstGeom>
          <a:noFill/>
        </p:spPr>
        <p:txBody>
          <a:bodyPr wrap="square" rtlCol="0">
            <a:spAutoFit/>
          </a:bodyPr>
          <a:lstStyle/>
          <a:p>
            <a:r>
              <a:rPr lang="fr-FR" sz="1200" dirty="0">
                <a:solidFill>
                  <a:schemeClr val="accent6"/>
                </a:solidFill>
              </a:rPr>
              <a:t>Microcontrôleur STM32F405</a:t>
            </a:r>
          </a:p>
          <a:p>
            <a:r>
              <a:rPr lang="fr-FR" sz="1200" dirty="0">
                <a:solidFill>
                  <a:schemeClr val="accent6"/>
                </a:solidFill>
              </a:rPr>
              <a:t>CPU cortex-M4, 168 MHz</a:t>
            </a:r>
          </a:p>
          <a:p>
            <a:r>
              <a:rPr lang="fr-FR" sz="1200" dirty="0">
                <a:solidFill>
                  <a:schemeClr val="accent6"/>
                </a:solidFill>
              </a:rPr>
              <a:t>1 Mb Flash, 192 kb RAM </a:t>
            </a:r>
          </a:p>
        </p:txBody>
      </p:sp>
      <p:sp>
        <p:nvSpPr>
          <p:cNvPr id="12" name="Rectangle 11">
            <a:extLst>
              <a:ext uri="{FF2B5EF4-FFF2-40B4-BE49-F238E27FC236}">
                <a16:creationId xmlns:a16="http://schemas.microsoft.com/office/drawing/2014/main" id="{1D6916A8-3D64-4C6C-8FD7-702F49C0793E}"/>
              </a:ext>
            </a:extLst>
          </p:cNvPr>
          <p:cNvSpPr/>
          <p:nvPr/>
        </p:nvSpPr>
        <p:spPr>
          <a:xfrm>
            <a:off x="5052566" y="2167622"/>
            <a:ext cx="1109623" cy="650766"/>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3" name="Straight Connector 12">
            <a:extLst>
              <a:ext uri="{FF2B5EF4-FFF2-40B4-BE49-F238E27FC236}">
                <a16:creationId xmlns:a16="http://schemas.microsoft.com/office/drawing/2014/main" id="{C9B6E5DC-42A3-4A73-998B-3E0917711C15}"/>
              </a:ext>
            </a:extLst>
          </p:cNvPr>
          <p:cNvCxnSpPr>
            <a:cxnSpLocks/>
          </p:cNvCxnSpPr>
          <p:nvPr/>
        </p:nvCxnSpPr>
        <p:spPr>
          <a:xfrm flipH="1" flipV="1">
            <a:off x="4577163" y="1850660"/>
            <a:ext cx="513492" cy="3441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CE7D578-5358-4B4A-9BDC-34CB346D590A}"/>
              </a:ext>
            </a:extLst>
          </p:cNvPr>
          <p:cNvSpPr txBox="1"/>
          <p:nvPr/>
        </p:nvSpPr>
        <p:spPr>
          <a:xfrm>
            <a:off x="3194527" y="1259925"/>
            <a:ext cx="2437936" cy="646331"/>
          </a:xfrm>
          <a:prstGeom prst="rect">
            <a:avLst/>
          </a:prstGeom>
          <a:noFill/>
        </p:spPr>
        <p:txBody>
          <a:bodyPr wrap="square" rtlCol="0">
            <a:spAutoFit/>
          </a:bodyPr>
          <a:lstStyle/>
          <a:p>
            <a:r>
              <a:rPr lang="fr-FR" sz="1200" dirty="0">
                <a:solidFill>
                  <a:schemeClr val="accent6"/>
                </a:solidFill>
              </a:rPr>
              <a:t>Connecteur MicroSD pour étendre la capacité mémoire de la pyBoard</a:t>
            </a:r>
          </a:p>
        </p:txBody>
      </p:sp>
      <p:sp>
        <p:nvSpPr>
          <p:cNvPr id="15" name="Rectangle 14">
            <a:extLst>
              <a:ext uri="{FF2B5EF4-FFF2-40B4-BE49-F238E27FC236}">
                <a16:creationId xmlns:a16="http://schemas.microsoft.com/office/drawing/2014/main" id="{86E24E52-91D3-4215-9AB0-5F9847B25E28}"/>
              </a:ext>
            </a:extLst>
          </p:cNvPr>
          <p:cNvSpPr/>
          <p:nvPr/>
        </p:nvSpPr>
        <p:spPr>
          <a:xfrm>
            <a:off x="6447286" y="2174397"/>
            <a:ext cx="792091" cy="602180"/>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6" name="Straight Connector 15">
            <a:extLst>
              <a:ext uri="{FF2B5EF4-FFF2-40B4-BE49-F238E27FC236}">
                <a16:creationId xmlns:a16="http://schemas.microsoft.com/office/drawing/2014/main" id="{87A0249A-BB15-4561-918B-0768E4739F5A}"/>
              </a:ext>
            </a:extLst>
          </p:cNvPr>
          <p:cNvCxnSpPr>
            <a:cxnSpLocks/>
          </p:cNvCxnSpPr>
          <p:nvPr/>
        </p:nvCxnSpPr>
        <p:spPr>
          <a:xfrm flipH="1">
            <a:off x="7239378" y="1725673"/>
            <a:ext cx="1162712" cy="4487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35DA3D-1469-4038-B408-41C7DD78405D}"/>
              </a:ext>
            </a:extLst>
          </p:cNvPr>
          <p:cNvSpPr txBox="1"/>
          <p:nvPr/>
        </p:nvSpPr>
        <p:spPr>
          <a:xfrm>
            <a:off x="8402090" y="1318443"/>
            <a:ext cx="2437936" cy="1200329"/>
          </a:xfrm>
          <a:prstGeom prst="rect">
            <a:avLst/>
          </a:prstGeom>
          <a:noFill/>
        </p:spPr>
        <p:txBody>
          <a:bodyPr wrap="square" rtlCol="0">
            <a:spAutoFit/>
          </a:bodyPr>
          <a:lstStyle/>
          <a:p>
            <a:r>
              <a:rPr lang="fr-FR" sz="1200" dirty="0">
                <a:solidFill>
                  <a:schemeClr val="accent6"/>
                </a:solidFill>
              </a:rPr>
              <a:t>Connecteur micro USB. Il sert à alimenter la pyBoard, à transférer les programmes du PC sur la pyBoard et récupérer des informations de la pyBoard vers le PC</a:t>
            </a:r>
          </a:p>
        </p:txBody>
      </p:sp>
      <p:sp>
        <p:nvSpPr>
          <p:cNvPr id="18" name="Rectangle 17">
            <a:extLst>
              <a:ext uri="{FF2B5EF4-FFF2-40B4-BE49-F238E27FC236}">
                <a16:creationId xmlns:a16="http://schemas.microsoft.com/office/drawing/2014/main" id="{CCFD17DA-D0B2-49FF-8973-0A01DE04290E}"/>
              </a:ext>
            </a:extLst>
          </p:cNvPr>
          <p:cNvSpPr/>
          <p:nvPr/>
        </p:nvSpPr>
        <p:spPr>
          <a:xfrm>
            <a:off x="5840655" y="3080888"/>
            <a:ext cx="547822" cy="329432"/>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9" name="Rectangle 18">
            <a:extLst>
              <a:ext uri="{FF2B5EF4-FFF2-40B4-BE49-F238E27FC236}">
                <a16:creationId xmlns:a16="http://schemas.microsoft.com/office/drawing/2014/main" id="{C22DFE39-58C4-476C-98FE-BBF92461B6FE}"/>
              </a:ext>
            </a:extLst>
          </p:cNvPr>
          <p:cNvSpPr/>
          <p:nvPr/>
        </p:nvSpPr>
        <p:spPr>
          <a:xfrm>
            <a:off x="6673574" y="3080888"/>
            <a:ext cx="547822" cy="336222"/>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20" name="Straight Connector 19">
            <a:extLst>
              <a:ext uri="{FF2B5EF4-FFF2-40B4-BE49-F238E27FC236}">
                <a16:creationId xmlns:a16="http://schemas.microsoft.com/office/drawing/2014/main" id="{6876BBE1-75B8-4624-B866-3DE92E7B0B2B}"/>
              </a:ext>
            </a:extLst>
          </p:cNvPr>
          <p:cNvCxnSpPr>
            <a:cxnSpLocks/>
          </p:cNvCxnSpPr>
          <p:nvPr/>
        </p:nvCxnSpPr>
        <p:spPr>
          <a:xfrm flipH="1">
            <a:off x="7221396" y="2962155"/>
            <a:ext cx="1165789" cy="4481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6428B88-9FD7-4FA8-9157-08F67770E052}"/>
              </a:ext>
            </a:extLst>
          </p:cNvPr>
          <p:cNvSpPr txBox="1"/>
          <p:nvPr/>
        </p:nvSpPr>
        <p:spPr>
          <a:xfrm>
            <a:off x="8408660" y="2817164"/>
            <a:ext cx="2437936" cy="276999"/>
          </a:xfrm>
          <a:prstGeom prst="rect">
            <a:avLst/>
          </a:prstGeom>
          <a:noFill/>
        </p:spPr>
        <p:txBody>
          <a:bodyPr wrap="square" rtlCol="0">
            <a:spAutoFit/>
          </a:bodyPr>
          <a:lstStyle/>
          <a:p>
            <a:r>
              <a:rPr lang="fr-FR" sz="1200" dirty="0">
                <a:solidFill>
                  <a:schemeClr val="accent6"/>
                </a:solidFill>
              </a:rPr>
              <a:t>Bouton de réinitialisation (reset)</a:t>
            </a:r>
          </a:p>
        </p:txBody>
      </p:sp>
      <p:cxnSp>
        <p:nvCxnSpPr>
          <p:cNvPr id="22" name="Straight Connector 21">
            <a:extLst>
              <a:ext uri="{FF2B5EF4-FFF2-40B4-BE49-F238E27FC236}">
                <a16:creationId xmlns:a16="http://schemas.microsoft.com/office/drawing/2014/main" id="{EC8B07A7-2298-47FA-9561-B2D9EDEE52FA}"/>
              </a:ext>
            </a:extLst>
          </p:cNvPr>
          <p:cNvCxnSpPr>
            <a:cxnSpLocks/>
          </p:cNvCxnSpPr>
          <p:nvPr/>
        </p:nvCxnSpPr>
        <p:spPr>
          <a:xfrm flipH="1" flipV="1">
            <a:off x="4195507" y="2939649"/>
            <a:ext cx="1645149" cy="4706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346A8A-8837-4DBB-9869-02FBB9FC3F99}"/>
              </a:ext>
            </a:extLst>
          </p:cNvPr>
          <p:cNvSpPr txBox="1"/>
          <p:nvPr/>
        </p:nvSpPr>
        <p:spPr>
          <a:xfrm>
            <a:off x="2796147" y="2762873"/>
            <a:ext cx="1387733" cy="276999"/>
          </a:xfrm>
          <a:prstGeom prst="rect">
            <a:avLst/>
          </a:prstGeom>
          <a:noFill/>
        </p:spPr>
        <p:txBody>
          <a:bodyPr wrap="square" rtlCol="0">
            <a:spAutoFit/>
          </a:bodyPr>
          <a:lstStyle/>
          <a:p>
            <a:r>
              <a:rPr lang="fr-FR" sz="1200" dirty="0">
                <a:solidFill>
                  <a:schemeClr val="accent6"/>
                </a:solidFill>
              </a:rPr>
              <a:t>Bouton utilisateur</a:t>
            </a:r>
          </a:p>
        </p:txBody>
      </p:sp>
      <p:sp>
        <p:nvSpPr>
          <p:cNvPr id="24" name="Rectangle 23">
            <a:extLst>
              <a:ext uri="{FF2B5EF4-FFF2-40B4-BE49-F238E27FC236}">
                <a16:creationId xmlns:a16="http://schemas.microsoft.com/office/drawing/2014/main" id="{1A5358BD-B9D4-4A19-8665-F2DC3DA0ADC5}"/>
              </a:ext>
            </a:extLst>
          </p:cNvPr>
          <p:cNvSpPr/>
          <p:nvPr/>
        </p:nvSpPr>
        <p:spPr>
          <a:xfrm>
            <a:off x="5148027" y="3710411"/>
            <a:ext cx="338580" cy="424296"/>
          </a:xfrm>
          <a:prstGeom prst="rect">
            <a:avLst/>
          </a:prstGeom>
          <a:noFill/>
          <a:ln w="3810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25" name="Straight Connector 24">
            <a:extLst>
              <a:ext uri="{FF2B5EF4-FFF2-40B4-BE49-F238E27FC236}">
                <a16:creationId xmlns:a16="http://schemas.microsoft.com/office/drawing/2014/main" id="{27346B71-0EB6-4B3B-A00E-A40226B4BC16}"/>
              </a:ext>
            </a:extLst>
          </p:cNvPr>
          <p:cNvCxnSpPr>
            <a:cxnSpLocks/>
          </p:cNvCxnSpPr>
          <p:nvPr/>
        </p:nvCxnSpPr>
        <p:spPr>
          <a:xfrm flipH="1" flipV="1">
            <a:off x="3543985" y="3671686"/>
            <a:ext cx="1645149" cy="4706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3F9DC1F-29FB-44D9-826D-4B250F484DC8}"/>
              </a:ext>
            </a:extLst>
          </p:cNvPr>
          <p:cNvSpPr txBox="1"/>
          <p:nvPr/>
        </p:nvSpPr>
        <p:spPr>
          <a:xfrm>
            <a:off x="2310159" y="3515078"/>
            <a:ext cx="1387733" cy="276999"/>
          </a:xfrm>
          <a:prstGeom prst="rect">
            <a:avLst/>
          </a:prstGeom>
          <a:noFill/>
        </p:spPr>
        <p:txBody>
          <a:bodyPr wrap="square" rtlCol="0">
            <a:spAutoFit/>
          </a:bodyPr>
          <a:lstStyle/>
          <a:p>
            <a:r>
              <a:rPr lang="fr-FR" sz="1200" dirty="0">
                <a:solidFill>
                  <a:schemeClr val="accent6"/>
                </a:solidFill>
              </a:rPr>
              <a:t>Accéléromètre</a:t>
            </a:r>
          </a:p>
        </p:txBody>
      </p:sp>
      <p:sp>
        <p:nvSpPr>
          <p:cNvPr id="27" name="Rectangle 26">
            <a:extLst>
              <a:ext uri="{FF2B5EF4-FFF2-40B4-BE49-F238E27FC236}">
                <a16:creationId xmlns:a16="http://schemas.microsoft.com/office/drawing/2014/main" id="{4A59A88C-99BF-4B51-8526-6E45BBEAACA0}"/>
              </a:ext>
            </a:extLst>
          </p:cNvPr>
          <p:cNvSpPr/>
          <p:nvPr/>
        </p:nvSpPr>
        <p:spPr>
          <a:xfrm>
            <a:off x="6229118" y="2174397"/>
            <a:ext cx="159359" cy="602180"/>
          </a:xfrm>
          <a:prstGeom prst="rect">
            <a:avLst/>
          </a:prstGeom>
          <a:noFill/>
          <a:ln w="38100">
            <a:solidFill>
              <a:srgbClr val="D40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28" name="Rectangle 27">
            <a:extLst>
              <a:ext uri="{FF2B5EF4-FFF2-40B4-BE49-F238E27FC236}">
                <a16:creationId xmlns:a16="http://schemas.microsoft.com/office/drawing/2014/main" id="{E7153124-DD3A-4558-B26A-B22FA6B70196}"/>
              </a:ext>
            </a:extLst>
          </p:cNvPr>
          <p:cNvSpPr/>
          <p:nvPr/>
        </p:nvSpPr>
        <p:spPr>
          <a:xfrm rot="16200000">
            <a:off x="6123960" y="2789450"/>
            <a:ext cx="208661" cy="320376"/>
          </a:xfrm>
          <a:prstGeom prst="rect">
            <a:avLst/>
          </a:prstGeom>
          <a:noFill/>
          <a:ln w="38100">
            <a:solidFill>
              <a:srgbClr val="D40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29" name="Straight Connector 28">
            <a:extLst>
              <a:ext uri="{FF2B5EF4-FFF2-40B4-BE49-F238E27FC236}">
                <a16:creationId xmlns:a16="http://schemas.microsoft.com/office/drawing/2014/main" id="{7E37AC1A-2F97-4754-8725-C20C76BD4F9B}"/>
              </a:ext>
            </a:extLst>
          </p:cNvPr>
          <p:cNvCxnSpPr>
            <a:cxnSpLocks/>
          </p:cNvCxnSpPr>
          <p:nvPr/>
        </p:nvCxnSpPr>
        <p:spPr>
          <a:xfrm flipV="1">
            <a:off x="6324848" y="1858911"/>
            <a:ext cx="63629" cy="30330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295AE370-B935-474F-8C86-85EB1C571187}"/>
              </a:ext>
            </a:extLst>
          </p:cNvPr>
          <p:cNvSpPr txBox="1"/>
          <p:nvPr/>
        </p:nvSpPr>
        <p:spPr>
          <a:xfrm>
            <a:off x="6119716" y="1565338"/>
            <a:ext cx="655140" cy="276999"/>
          </a:xfrm>
          <a:prstGeom prst="rect">
            <a:avLst/>
          </a:prstGeom>
          <a:noFill/>
        </p:spPr>
        <p:txBody>
          <a:bodyPr wrap="square" rtlCol="0">
            <a:spAutoFit/>
          </a:bodyPr>
          <a:lstStyle/>
          <a:p>
            <a:r>
              <a:rPr lang="fr-FR" sz="1200" dirty="0">
                <a:solidFill>
                  <a:srgbClr val="D4007A"/>
                </a:solidFill>
              </a:rPr>
              <a:t>LEDs</a:t>
            </a:r>
          </a:p>
        </p:txBody>
      </p:sp>
      <p:cxnSp>
        <p:nvCxnSpPr>
          <p:cNvPr id="31" name="Straight Connector 30">
            <a:extLst>
              <a:ext uri="{FF2B5EF4-FFF2-40B4-BE49-F238E27FC236}">
                <a16:creationId xmlns:a16="http://schemas.microsoft.com/office/drawing/2014/main" id="{D31661D9-63CF-4C94-8FF3-77E1B07A7CA3}"/>
              </a:ext>
            </a:extLst>
          </p:cNvPr>
          <p:cNvCxnSpPr>
            <a:cxnSpLocks/>
          </p:cNvCxnSpPr>
          <p:nvPr/>
        </p:nvCxnSpPr>
        <p:spPr>
          <a:xfrm flipH="1" flipV="1">
            <a:off x="3543985" y="4403723"/>
            <a:ext cx="1288379" cy="4015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DA806C9-3FFF-44AE-B319-F5EE0DEA530A}"/>
              </a:ext>
            </a:extLst>
          </p:cNvPr>
          <p:cNvSpPr txBox="1"/>
          <p:nvPr/>
        </p:nvSpPr>
        <p:spPr>
          <a:xfrm>
            <a:off x="2801469" y="4248771"/>
            <a:ext cx="642591" cy="276999"/>
          </a:xfrm>
          <a:prstGeom prst="rect">
            <a:avLst/>
          </a:prstGeom>
          <a:noFill/>
        </p:spPr>
        <p:txBody>
          <a:bodyPr wrap="square" rtlCol="0">
            <a:spAutoFit/>
          </a:bodyPr>
          <a:lstStyle/>
          <a:p>
            <a:r>
              <a:rPr lang="fr-FR" sz="1200" dirty="0">
                <a:solidFill>
                  <a:schemeClr val="accent6"/>
                </a:solidFill>
              </a:rPr>
              <a:t>GPIOs</a:t>
            </a:r>
          </a:p>
        </p:txBody>
      </p:sp>
    </p:spTree>
    <p:extLst>
      <p:ext uri="{BB962C8B-B14F-4D97-AF65-F5344CB8AC3E}">
        <p14:creationId xmlns:p14="http://schemas.microsoft.com/office/powerpoint/2010/main" val="368810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P spid="14" grpId="0"/>
      <p:bldP spid="15" grpId="0" animBg="1"/>
      <p:bldP spid="17" grpId="0"/>
      <p:bldP spid="18" grpId="0" animBg="1"/>
      <p:bldP spid="19" grpId="0" animBg="1"/>
      <p:bldP spid="21" grpId="0"/>
      <p:bldP spid="23" grpId="0"/>
      <p:bldP spid="24" grpId="0" animBg="1"/>
      <p:bldP spid="26" grpId="0"/>
      <p:bldP spid="27" grpId="0" animBg="1"/>
      <p:bldP spid="28" grpId="0" animBg="1"/>
      <p:bldP spid="30"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Contenu</a:t>
            </a:r>
            <a:r>
              <a:rPr lang="en-US" dirty="0"/>
              <a:t> de la pyBoard: les LEDs</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29</a:t>
            </a:fld>
            <a:endParaRPr lang="en-US" dirty="0"/>
          </a:p>
        </p:txBody>
      </p:sp>
      <p:pic>
        <p:nvPicPr>
          <p:cNvPr id="33" name="Picture 32" descr="A close-up of a circuit board&#10;&#10;Description automatically generated with medium confidence">
            <a:extLst>
              <a:ext uri="{FF2B5EF4-FFF2-40B4-BE49-F238E27FC236}">
                <a16:creationId xmlns:a16="http://schemas.microsoft.com/office/drawing/2014/main" id="{7623EAFA-54B7-45FF-9603-2E0550AB7A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6985" y="1967743"/>
            <a:ext cx="3780403" cy="3849137"/>
          </a:xfrm>
          <a:prstGeom prst="rect">
            <a:avLst/>
          </a:prstGeom>
        </p:spPr>
      </p:pic>
      <p:cxnSp>
        <p:nvCxnSpPr>
          <p:cNvPr id="34" name="Straight Arrow Connector 33">
            <a:extLst>
              <a:ext uri="{FF2B5EF4-FFF2-40B4-BE49-F238E27FC236}">
                <a16:creationId xmlns:a16="http://schemas.microsoft.com/office/drawing/2014/main" id="{53CA2DAE-B7E7-466A-9353-BD57A91E5A9B}"/>
              </a:ext>
            </a:extLst>
          </p:cNvPr>
          <p:cNvCxnSpPr/>
          <p:nvPr/>
        </p:nvCxnSpPr>
        <p:spPr>
          <a:xfrm flipH="1">
            <a:off x="2978559" y="2187684"/>
            <a:ext cx="1838325" cy="590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A09754-9B0B-45AC-B510-0023B4E81827}"/>
              </a:ext>
            </a:extLst>
          </p:cNvPr>
          <p:cNvCxnSpPr/>
          <p:nvPr/>
        </p:nvCxnSpPr>
        <p:spPr>
          <a:xfrm flipH="1">
            <a:off x="3008056" y="2055462"/>
            <a:ext cx="1838325" cy="59055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36" name="Straight Arrow Connector 35">
            <a:extLst>
              <a:ext uri="{FF2B5EF4-FFF2-40B4-BE49-F238E27FC236}">
                <a16:creationId xmlns:a16="http://schemas.microsoft.com/office/drawing/2014/main" id="{131C84D6-6FBC-4E69-8CC6-B936358CADAA}"/>
              </a:ext>
            </a:extLst>
          </p:cNvPr>
          <p:cNvCxnSpPr>
            <a:cxnSpLocks/>
          </p:cNvCxnSpPr>
          <p:nvPr/>
        </p:nvCxnSpPr>
        <p:spPr>
          <a:xfrm flipH="1">
            <a:off x="3067052" y="1843611"/>
            <a:ext cx="1723890" cy="561154"/>
          </a:xfrm>
          <a:prstGeom prst="straightConnector1">
            <a:avLst/>
          </a:prstGeom>
          <a:ln w="38100">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DE1C9D2C-FBA1-42FE-ACB2-5B7DD7657C1B}"/>
              </a:ext>
            </a:extLst>
          </p:cNvPr>
          <p:cNvCxnSpPr>
            <a:cxnSpLocks/>
          </p:cNvCxnSpPr>
          <p:nvPr/>
        </p:nvCxnSpPr>
        <p:spPr>
          <a:xfrm flipH="1">
            <a:off x="3086101" y="1600566"/>
            <a:ext cx="1704841" cy="512500"/>
          </a:xfrm>
          <a:prstGeom prst="straightConnector1">
            <a:avLst/>
          </a:prstGeom>
          <a:ln w="38100">
            <a:solidFill>
              <a:srgbClr val="00B0F0"/>
            </a:solidFill>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E5B05712-A916-4EDB-BC3D-B8D3BD0E897B}"/>
              </a:ext>
            </a:extLst>
          </p:cNvPr>
          <p:cNvSpPr txBox="1"/>
          <p:nvPr/>
        </p:nvSpPr>
        <p:spPr>
          <a:xfrm>
            <a:off x="4787388" y="2095190"/>
            <a:ext cx="720238" cy="276999"/>
          </a:xfrm>
          <a:prstGeom prst="rect">
            <a:avLst/>
          </a:prstGeom>
          <a:noFill/>
        </p:spPr>
        <p:txBody>
          <a:bodyPr wrap="square" rtlCol="0">
            <a:spAutoFit/>
          </a:bodyPr>
          <a:lstStyle/>
          <a:p>
            <a:r>
              <a:rPr lang="fr-FR" sz="1200" dirty="0">
                <a:solidFill>
                  <a:srgbClr val="FF0000"/>
                </a:solidFill>
              </a:rPr>
              <a:t>LED(1)</a:t>
            </a:r>
          </a:p>
        </p:txBody>
      </p:sp>
      <p:sp>
        <p:nvSpPr>
          <p:cNvPr id="39" name="TextBox 38">
            <a:extLst>
              <a:ext uri="{FF2B5EF4-FFF2-40B4-BE49-F238E27FC236}">
                <a16:creationId xmlns:a16="http://schemas.microsoft.com/office/drawing/2014/main" id="{44F76A6C-8342-47AD-B159-0CDE6B11DD72}"/>
              </a:ext>
            </a:extLst>
          </p:cNvPr>
          <p:cNvSpPr txBox="1"/>
          <p:nvPr/>
        </p:nvSpPr>
        <p:spPr>
          <a:xfrm>
            <a:off x="4790942" y="1886136"/>
            <a:ext cx="720238" cy="276999"/>
          </a:xfrm>
          <a:prstGeom prst="rect">
            <a:avLst/>
          </a:prstGeom>
          <a:noFill/>
        </p:spPr>
        <p:txBody>
          <a:bodyPr wrap="square" rtlCol="0">
            <a:spAutoFit/>
          </a:bodyPr>
          <a:lstStyle/>
          <a:p>
            <a:r>
              <a:rPr lang="fr-FR" sz="1200" dirty="0">
                <a:solidFill>
                  <a:srgbClr val="92D050"/>
                </a:solidFill>
              </a:rPr>
              <a:t>LED(2)</a:t>
            </a:r>
          </a:p>
        </p:txBody>
      </p:sp>
      <p:sp>
        <p:nvSpPr>
          <p:cNvPr id="40" name="TextBox 39">
            <a:extLst>
              <a:ext uri="{FF2B5EF4-FFF2-40B4-BE49-F238E27FC236}">
                <a16:creationId xmlns:a16="http://schemas.microsoft.com/office/drawing/2014/main" id="{E1F82561-3957-4A85-A140-4BC6D95FDFD0}"/>
              </a:ext>
            </a:extLst>
          </p:cNvPr>
          <p:cNvSpPr txBox="1"/>
          <p:nvPr/>
        </p:nvSpPr>
        <p:spPr>
          <a:xfrm>
            <a:off x="4787388" y="1678246"/>
            <a:ext cx="720238" cy="276999"/>
          </a:xfrm>
          <a:prstGeom prst="rect">
            <a:avLst/>
          </a:prstGeom>
          <a:noFill/>
        </p:spPr>
        <p:txBody>
          <a:bodyPr wrap="square" rtlCol="0">
            <a:spAutoFit/>
          </a:bodyPr>
          <a:lstStyle/>
          <a:p>
            <a:r>
              <a:rPr lang="fr-FR" sz="1200" dirty="0">
                <a:solidFill>
                  <a:srgbClr val="FFC000"/>
                </a:solidFill>
              </a:rPr>
              <a:t>LED(3)</a:t>
            </a:r>
          </a:p>
        </p:txBody>
      </p:sp>
      <p:sp>
        <p:nvSpPr>
          <p:cNvPr id="41" name="TextBox 40">
            <a:extLst>
              <a:ext uri="{FF2B5EF4-FFF2-40B4-BE49-F238E27FC236}">
                <a16:creationId xmlns:a16="http://schemas.microsoft.com/office/drawing/2014/main" id="{C13F704B-6E80-49F3-871D-577F77AA2417}"/>
              </a:ext>
            </a:extLst>
          </p:cNvPr>
          <p:cNvSpPr txBox="1"/>
          <p:nvPr/>
        </p:nvSpPr>
        <p:spPr>
          <a:xfrm>
            <a:off x="4787388" y="1448686"/>
            <a:ext cx="720238" cy="276999"/>
          </a:xfrm>
          <a:prstGeom prst="rect">
            <a:avLst/>
          </a:prstGeom>
          <a:noFill/>
        </p:spPr>
        <p:txBody>
          <a:bodyPr wrap="square" rtlCol="0">
            <a:spAutoFit/>
          </a:bodyPr>
          <a:lstStyle/>
          <a:p>
            <a:r>
              <a:rPr lang="fr-FR" sz="1200" dirty="0">
                <a:solidFill>
                  <a:srgbClr val="00B0F0"/>
                </a:solidFill>
              </a:rPr>
              <a:t>LED(4)</a:t>
            </a:r>
          </a:p>
        </p:txBody>
      </p:sp>
      <p:pic>
        <p:nvPicPr>
          <p:cNvPr id="42" name="Picture 2">
            <a:extLst>
              <a:ext uri="{FF2B5EF4-FFF2-40B4-BE49-F238E27FC236}">
                <a16:creationId xmlns:a16="http://schemas.microsoft.com/office/drawing/2014/main" id="{C1787114-2A2F-442A-87F8-B41AA077F16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94655" y="2404765"/>
            <a:ext cx="5063308" cy="341753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Beveled 14">
            <a:extLst>
              <a:ext uri="{FF2B5EF4-FFF2-40B4-BE49-F238E27FC236}">
                <a16:creationId xmlns:a16="http://schemas.microsoft.com/office/drawing/2014/main" id="{3965EDBA-5864-4DA5-B006-7A66E0A668AD}"/>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53408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en-US" dirty="0" err="1"/>
              <a:t>Créer</a:t>
            </a:r>
            <a:r>
              <a:rPr lang="en-US" dirty="0"/>
              <a:t> un </a:t>
            </a:r>
            <a:r>
              <a:rPr lang="en-US" dirty="0" err="1"/>
              <a:t>objet</a:t>
            </a:r>
            <a:r>
              <a:rPr lang="en-US" dirty="0"/>
              <a:t> </a:t>
            </a:r>
            <a:r>
              <a:rPr lang="en-US" dirty="0" err="1"/>
              <a:t>similaire</a:t>
            </a:r>
            <a:r>
              <a:rPr lang="en-US" dirty="0"/>
              <a:t> à </a:t>
            </a:r>
            <a:r>
              <a:rPr lang="en-US" dirty="0" err="1"/>
              <a:t>celui</a:t>
            </a:r>
            <a:r>
              <a:rPr lang="en-US" dirty="0"/>
              <a:t> </a:t>
            </a:r>
            <a:r>
              <a:rPr lang="en-US" dirty="0" err="1"/>
              <a:t>vendu</a:t>
            </a:r>
            <a:r>
              <a:rPr lang="en-US" dirty="0"/>
              <a:t> chez IKEA… </a:t>
            </a:r>
            <a:r>
              <a:rPr lang="en-US" dirty="0" err="1"/>
              <a:t>mais</a:t>
            </a:r>
            <a:r>
              <a:rPr lang="en-US" dirty="0"/>
              <a:t> fait par </a:t>
            </a:r>
            <a:r>
              <a:rPr lang="en-US" dirty="0" err="1"/>
              <a:t>toi-même</a:t>
            </a:r>
            <a:r>
              <a:rPr lang="en-US" dirty="0"/>
              <a:t>…</a:t>
            </a:r>
          </a:p>
        </p:txBody>
      </p:sp>
      <p:sp>
        <p:nvSpPr>
          <p:cNvPr id="2" name="Title 1"/>
          <p:cNvSpPr>
            <a:spLocks noGrp="1"/>
          </p:cNvSpPr>
          <p:nvPr>
            <p:ph type="title"/>
          </p:nvPr>
        </p:nvSpPr>
        <p:spPr>
          <a:xfrm>
            <a:off x="300116" y="0"/>
            <a:ext cx="11612182" cy="1305227"/>
          </a:xfrm>
        </p:spPr>
        <p:txBody>
          <a:bodyPr anchor="ctr">
            <a:normAutofit/>
          </a:bodyPr>
          <a:lstStyle/>
          <a:p>
            <a:r>
              <a:rPr lang="en-US"/>
              <a:t>Ton objectif…</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753F5D95-25C0-4AC7-91F1-DD524528E49F}"/>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1624" y="2532558"/>
            <a:ext cx="6514437" cy="3874915"/>
          </a:xfrm>
          <a:prstGeom prst="rect">
            <a:avLst/>
          </a:prstGeom>
        </p:spPr>
      </p:pic>
    </p:spTree>
    <p:extLst>
      <p:ext uri="{BB962C8B-B14F-4D97-AF65-F5344CB8AC3E}">
        <p14:creationId xmlns:p14="http://schemas.microsoft.com/office/powerpoint/2010/main" val="3849860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1: </a:t>
            </a:r>
            <a:r>
              <a:rPr lang="en-US" dirty="0" err="1"/>
              <a:t>allumer</a:t>
            </a:r>
            <a:r>
              <a:rPr lang="en-US" dirty="0"/>
              <a:t> et </a:t>
            </a:r>
            <a:r>
              <a:rPr lang="en-US" dirty="0" err="1"/>
              <a:t>éteindre</a:t>
            </a:r>
            <a:r>
              <a:rPr lang="en-US" dirty="0"/>
              <a:t> les LEDs</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30</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2"/>
            <a:ext cx="10215483" cy="4609579"/>
          </a:xfrm>
        </p:spPr>
        <p:txBody>
          <a:bodyPr>
            <a:normAutofit/>
          </a:bodyPr>
          <a:lstStyle/>
          <a:p>
            <a:r>
              <a:rPr lang="fr-FR"/>
              <a:t>Reprendre le premier programme</a:t>
            </a:r>
          </a:p>
          <a:p>
            <a:r>
              <a:rPr lang="fr-FR"/>
              <a:t>Enregistrer sur “appareil Micropython” dans un nouveau fichier: </a:t>
            </a:r>
          </a:p>
          <a:p>
            <a:pPr marL="0" indent="0">
              <a:buNone/>
            </a:pPr>
            <a:r>
              <a:rPr lang="fr-FR">
                <a:solidFill>
                  <a:schemeClr val="accent1"/>
                </a:solidFill>
              </a:rPr>
              <a:t>	led1.py</a:t>
            </a:r>
          </a:p>
          <a:p>
            <a:r>
              <a:rPr lang="fr-FR"/>
              <a:t>Modifier le programme pour allumer puis éteindre après 2s dans l’ordre la LED rouge, puis la verte, la jaune et enfin la bleue</a:t>
            </a:r>
          </a:p>
          <a:p>
            <a:r>
              <a:rPr lang="fr-FR"/>
              <a:t>Enregistrer le programme et lancer l’exécution</a:t>
            </a:r>
          </a:p>
        </p:txBody>
      </p:sp>
    </p:spTree>
    <p:extLst>
      <p:ext uri="{BB962C8B-B14F-4D97-AF65-F5344CB8AC3E}">
        <p14:creationId xmlns:p14="http://schemas.microsoft.com/office/powerpoint/2010/main" val="1869010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1: </a:t>
            </a:r>
            <a:r>
              <a:rPr lang="en-US" dirty="0" err="1"/>
              <a:t>allumer</a:t>
            </a:r>
            <a:r>
              <a:rPr lang="en-US" dirty="0"/>
              <a:t> et </a:t>
            </a:r>
            <a:r>
              <a:rPr lang="en-US" dirty="0" err="1"/>
              <a:t>éteindre</a:t>
            </a:r>
            <a:r>
              <a:rPr lang="en-US" dirty="0"/>
              <a:t> les LEDs</a:t>
            </a:r>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31</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3"/>
            <a:ext cx="10215483" cy="679690"/>
          </a:xfrm>
        </p:spPr>
        <p:txBody>
          <a:bodyPr>
            <a:normAutofit/>
          </a:bodyPr>
          <a:lstStyle/>
          <a:p>
            <a:r>
              <a:rPr lang="en-US" dirty="0" err="1"/>
              <a:t>Exemple</a:t>
            </a:r>
            <a:r>
              <a:rPr lang="en-US" dirty="0"/>
              <a:t> de </a:t>
            </a:r>
            <a:r>
              <a:rPr lang="en-US" dirty="0" err="1"/>
              <a:t>programme</a:t>
            </a:r>
            <a:r>
              <a:rPr lang="en-US" dirty="0"/>
              <a:t>:</a:t>
            </a:r>
          </a:p>
        </p:txBody>
      </p:sp>
      <p:sp>
        <p:nvSpPr>
          <p:cNvPr id="7" name="Rectangle 2">
            <a:extLst>
              <a:ext uri="{FF2B5EF4-FFF2-40B4-BE49-F238E27FC236}">
                <a16:creationId xmlns:a16="http://schemas.microsoft.com/office/drawing/2014/main" id="{3A13E352-77E4-4614-AEEF-EBED366A77CA}"/>
              </a:ext>
            </a:extLst>
          </p:cNvPr>
          <p:cNvSpPr>
            <a:spLocks noChangeArrowheads="1"/>
          </p:cNvSpPr>
          <p:nvPr/>
        </p:nvSpPr>
        <p:spPr bwMode="auto">
          <a:xfrm>
            <a:off x="2651179" y="2636063"/>
            <a:ext cx="3343476"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0077AA"/>
                </a:solidFill>
                <a:effectLst/>
                <a:latin typeface="inherit"/>
              </a:rPr>
              <a:t>from</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pyb</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0077AA"/>
                </a:solidFill>
                <a:effectLst/>
                <a:latin typeface="inherit"/>
              </a:rPr>
              <a:t>import</a:t>
            </a:r>
            <a:r>
              <a:rPr kumimoji="0" lang="fr-FR" altLang="fr-FR" sz="1000" b="0" i="0" u="none" strike="noStrike" cap="none" normalizeH="0" baseline="0" dirty="0">
                <a:ln>
                  <a:noFill/>
                </a:ln>
                <a:solidFill>
                  <a:srgbClr val="000000"/>
                </a:solidFill>
                <a:effectLst/>
                <a:latin typeface="Consolas" panose="020B0609020204030204" pitchFamily="49" charset="0"/>
              </a:rPr>
              <a:t> LED, delay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led_red</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1</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led_green</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2</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led_orange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3</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led_blue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LED</a:t>
            </a:r>
            <a:r>
              <a:rPr kumimoji="0" lang="fr-FR" altLang="fr-FR" sz="1200" b="0" i="0" u="none" strike="noStrike" cap="none" normalizeH="0" baseline="0" dirty="0">
                <a:ln>
                  <a:noFill/>
                </a:ln>
                <a:solidFill>
                  <a:srgbClr val="999999"/>
                </a:solidFill>
                <a:effectLst/>
                <a:latin typeface="inherit"/>
              </a:rPr>
              <a:t>(</a:t>
            </a:r>
            <a:r>
              <a:rPr kumimoji="0" lang="fr-FR" altLang="fr-FR" sz="1200" b="0" i="0" u="none" strike="noStrike" cap="none" normalizeH="0" baseline="0" dirty="0">
                <a:ln>
                  <a:noFill/>
                </a:ln>
                <a:solidFill>
                  <a:srgbClr val="990055"/>
                </a:solidFill>
                <a:effectLst/>
                <a:latin typeface="inherit"/>
              </a:rPr>
              <a:t>4</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000000"/>
                </a:solidFill>
                <a:effectLst/>
                <a:latin typeface="Consolas" panose="020B0609020204030204" pitchFamily="49" charset="0"/>
              </a:rPr>
              <a:t>leds</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A6E3A"/>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led_red</a:t>
            </a:r>
            <a:r>
              <a:rPr kumimoji="0" lang="fr-FR" altLang="fr-FR" sz="1200" b="0" i="0" u="none" strike="noStrike" cap="none" normalizeH="0" baseline="0" dirty="0" err="1">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led_green</a:t>
            </a:r>
            <a:r>
              <a:rPr kumimoji="0" lang="fr-FR" altLang="fr-FR" sz="1200" b="0" i="0" u="none" strike="noStrike" cap="none" normalizeH="0" baseline="0" dirty="0" err="1">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led_orange</a:t>
            </a:r>
            <a:r>
              <a:rPr kumimoji="0" lang="fr-FR" altLang="fr-FR" sz="1200" b="0" i="0" u="none" strike="noStrike" cap="none" normalizeH="0" baseline="0" dirty="0" err="1">
                <a:ln>
                  <a:noFill/>
                </a:ln>
                <a:solidFill>
                  <a:srgbClr val="999999"/>
                </a:solidFill>
                <a:effectLst/>
                <a:latin typeface="inherit"/>
              </a:rPr>
              <a:t>,</a:t>
            </a:r>
            <a:r>
              <a:rPr kumimoji="0" lang="fr-FR" altLang="fr-FR" sz="1000" b="0" i="0" u="none" strike="noStrike" cap="none" normalizeH="0" baseline="0" dirty="0" err="1">
                <a:ln>
                  <a:noFill/>
                </a:ln>
                <a:solidFill>
                  <a:srgbClr val="000000"/>
                </a:solidFill>
                <a:effectLst/>
                <a:latin typeface="Consolas" panose="020B0609020204030204" pitchFamily="49" charset="0"/>
              </a:rPr>
              <a:t>led_blue</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77AA"/>
                </a:solidFill>
                <a:effectLst/>
                <a:latin typeface="inherit"/>
              </a:rPr>
              <a:t>for</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0077AA"/>
                </a:solidFill>
                <a:effectLst/>
                <a:latin typeface="inherit"/>
              </a:rPr>
              <a:t>in</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leds</a:t>
            </a:r>
            <a:r>
              <a:rPr kumimoji="0" lang="fr-FR" altLang="fr-FR" sz="1200" b="0" i="0" u="none" strike="noStrike" cap="none" normalizeH="0" baseline="0" dirty="0">
                <a:ln>
                  <a:noFill/>
                </a:ln>
                <a:solidFill>
                  <a:srgbClr val="999999"/>
                </a:solidFill>
                <a:effectLst/>
                <a:latin typeface="inherit"/>
              </a:rPr>
              <a:t>:</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led.on</a:t>
            </a:r>
            <a:r>
              <a:rPr kumimoji="0" lang="fr-FR" altLang="fr-FR" sz="1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delay(2000)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0000"/>
                </a:solidFill>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led.off</a:t>
            </a:r>
            <a:r>
              <a:rPr kumimoji="0" lang="fr-FR" altLang="fr-FR"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D99F0717-D507-4B4E-AC07-EBFC9CBC6D4B}"/>
              </a:ext>
            </a:extLst>
          </p:cNvPr>
          <p:cNvSpPr/>
          <p:nvPr/>
        </p:nvSpPr>
        <p:spPr>
          <a:xfrm>
            <a:off x="2537079" y="2529017"/>
            <a:ext cx="2018296" cy="3905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9" name="TextBox 8">
            <a:extLst>
              <a:ext uri="{FF2B5EF4-FFF2-40B4-BE49-F238E27FC236}">
                <a16:creationId xmlns:a16="http://schemas.microsoft.com/office/drawing/2014/main" id="{93039FE5-4E7A-4167-89EE-BCA494524486}"/>
              </a:ext>
            </a:extLst>
          </p:cNvPr>
          <p:cNvSpPr txBox="1"/>
          <p:nvPr/>
        </p:nvSpPr>
        <p:spPr>
          <a:xfrm>
            <a:off x="6108755" y="2465384"/>
            <a:ext cx="5253137" cy="461665"/>
          </a:xfrm>
          <a:prstGeom prst="rect">
            <a:avLst/>
          </a:prstGeom>
          <a:noFill/>
        </p:spPr>
        <p:txBody>
          <a:bodyPr wrap="square" rtlCol="0">
            <a:spAutoFit/>
          </a:bodyPr>
          <a:lstStyle/>
          <a:p>
            <a:r>
              <a:rPr lang="fr-FR" sz="1200" dirty="0">
                <a:solidFill>
                  <a:schemeClr val="accent6"/>
                </a:solidFill>
              </a:rPr>
              <a:t>Import des classes LED et delay du module </a:t>
            </a:r>
            <a:r>
              <a:rPr lang="fr-FR" sz="1200" dirty="0" err="1">
                <a:solidFill>
                  <a:schemeClr val="accent6"/>
                </a:solidFill>
              </a:rPr>
              <a:t>pyb</a:t>
            </a:r>
            <a:r>
              <a:rPr lang="fr-FR" sz="1200" dirty="0">
                <a:solidFill>
                  <a:schemeClr val="accent6"/>
                </a:solidFill>
              </a:rPr>
              <a:t> cf. </a:t>
            </a:r>
            <a:r>
              <a:rPr lang="fr-FR" sz="1200" i="1" u="sng" dirty="0">
                <a:solidFill>
                  <a:schemeClr val="accent6"/>
                </a:solidFill>
              </a:rPr>
              <a:t>https://docs.micropython.org/en/latest/pyboard/quickref.html</a:t>
            </a:r>
          </a:p>
        </p:txBody>
      </p:sp>
      <p:sp>
        <p:nvSpPr>
          <p:cNvPr id="10" name="Rectangle 9">
            <a:extLst>
              <a:ext uri="{FF2B5EF4-FFF2-40B4-BE49-F238E27FC236}">
                <a16:creationId xmlns:a16="http://schemas.microsoft.com/office/drawing/2014/main" id="{35D313A3-C2AD-47A3-B27C-B1DD21493E9C}"/>
              </a:ext>
            </a:extLst>
          </p:cNvPr>
          <p:cNvSpPr/>
          <p:nvPr/>
        </p:nvSpPr>
        <p:spPr>
          <a:xfrm>
            <a:off x="2537079" y="2964636"/>
            <a:ext cx="1657350" cy="8358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1" name="TextBox 10">
            <a:extLst>
              <a:ext uri="{FF2B5EF4-FFF2-40B4-BE49-F238E27FC236}">
                <a16:creationId xmlns:a16="http://schemas.microsoft.com/office/drawing/2014/main" id="{7E07F1A7-D671-4F01-B4F3-B8C727F5ECA3}"/>
              </a:ext>
            </a:extLst>
          </p:cNvPr>
          <p:cNvSpPr txBox="1"/>
          <p:nvPr/>
        </p:nvSpPr>
        <p:spPr>
          <a:xfrm>
            <a:off x="6097587" y="3253451"/>
            <a:ext cx="2135035" cy="276999"/>
          </a:xfrm>
          <a:prstGeom prst="rect">
            <a:avLst/>
          </a:prstGeom>
          <a:noFill/>
        </p:spPr>
        <p:txBody>
          <a:bodyPr wrap="square" rtlCol="0">
            <a:spAutoFit/>
          </a:bodyPr>
          <a:lstStyle/>
          <a:p>
            <a:r>
              <a:rPr lang="fr-FR" sz="1200" dirty="0">
                <a:solidFill>
                  <a:schemeClr val="accent6"/>
                </a:solidFill>
              </a:rPr>
              <a:t>Création de 4 objets LED</a:t>
            </a:r>
            <a:endParaRPr lang="fr-FR" sz="1200" i="1" u="sng" dirty="0">
              <a:solidFill>
                <a:schemeClr val="accent6"/>
              </a:solidFill>
            </a:endParaRPr>
          </a:p>
        </p:txBody>
      </p:sp>
      <p:sp>
        <p:nvSpPr>
          <p:cNvPr id="12" name="Rectangle 11">
            <a:extLst>
              <a:ext uri="{FF2B5EF4-FFF2-40B4-BE49-F238E27FC236}">
                <a16:creationId xmlns:a16="http://schemas.microsoft.com/office/drawing/2014/main" id="{DD822E7B-D663-44F3-8B7E-FED8C4F7353C}"/>
              </a:ext>
            </a:extLst>
          </p:cNvPr>
          <p:cNvSpPr/>
          <p:nvPr/>
        </p:nvSpPr>
        <p:spPr>
          <a:xfrm>
            <a:off x="2537079" y="3850837"/>
            <a:ext cx="3343476" cy="283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3" name="TextBox 12">
            <a:extLst>
              <a:ext uri="{FF2B5EF4-FFF2-40B4-BE49-F238E27FC236}">
                <a16:creationId xmlns:a16="http://schemas.microsoft.com/office/drawing/2014/main" id="{0F9CD019-D428-40A0-B8CF-1AB45699665F}"/>
              </a:ext>
            </a:extLst>
          </p:cNvPr>
          <p:cNvSpPr txBox="1"/>
          <p:nvPr/>
        </p:nvSpPr>
        <p:spPr>
          <a:xfrm>
            <a:off x="6097587" y="3856852"/>
            <a:ext cx="3560509" cy="276999"/>
          </a:xfrm>
          <a:prstGeom prst="rect">
            <a:avLst/>
          </a:prstGeom>
          <a:noFill/>
        </p:spPr>
        <p:txBody>
          <a:bodyPr wrap="square" rtlCol="0">
            <a:spAutoFit/>
          </a:bodyPr>
          <a:lstStyle/>
          <a:p>
            <a:r>
              <a:rPr lang="fr-FR" sz="1200" dirty="0">
                <a:solidFill>
                  <a:schemeClr val="accent6"/>
                </a:solidFill>
              </a:rPr>
              <a:t>Création d’une liste contenant les 4 objets LED</a:t>
            </a:r>
            <a:endParaRPr lang="fr-FR" sz="1200" i="1" u="sng" dirty="0">
              <a:solidFill>
                <a:schemeClr val="accent6"/>
              </a:solidFill>
            </a:endParaRPr>
          </a:p>
        </p:txBody>
      </p:sp>
      <p:sp>
        <p:nvSpPr>
          <p:cNvPr id="14" name="Rectangle 13">
            <a:extLst>
              <a:ext uri="{FF2B5EF4-FFF2-40B4-BE49-F238E27FC236}">
                <a16:creationId xmlns:a16="http://schemas.microsoft.com/office/drawing/2014/main" id="{98F877AC-80DD-4B00-AAA3-E68E41BE9B84}"/>
              </a:ext>
            </a:extLst>
          </p:cNvPr>
          <p:cNvSpPr/>
          <p:nvPr/>
        </p:nvSpPr>
        <p:spPr>
          <a:xfrm>
            <a:off x="2548247" y="4195286"/>
            <a:ext cx="1657350" cy="73866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5" name="TextBox 14">
            <a:extLst>
              <a:ext uri="{FF2B5EF4-FFF2-40B4-BE49-F238E27FC236}">
                <a16:creationId xmlns:a16="http://schemas.microsoft.com/office/drawing/2014/main" id="{33E7406F-B2FD-4337-A2F6-FF60F8898B59}"/>
              </a:ext>
            </a:extLst>
          </p:cNvPr>
          <p:cNvSpPr txBox="1"/>
          <p:nvPr/>
        </p:nvSpPr>
        <p:spPr>
          <a:xfrm>
            <a:off x="6108755" y="4149119"/>
            <a:ext cx="1992160" cy="830997"/>
          </a:xfrm>
          <a:prstGeom prst="rect">
            <a:avLst/>
          </a:prstGeom>
          <a:noFill/>
        </p:spPr>
        <p:txBody>
          <a:bodyPr wrap="square" rtlCol="0">
            <a:spAutoFit/>
          </a:bodyPr>
          <a:lstStyle/>
          <a:p>
            <a:r>
              <a:rPr lang="fr-FR" sz="1200" dirty="0">
                <a:solidFill>
                  <a:schemeClr val="accent6"/>
                </a:solidFill>
              </a:rPr>
              <a:t>Pour chaque LED:</a:t>
            </a:r>
          </a:p>
          <a:p>
            <a:pPr marL="171450" indent="-171450">
              <a:buFont typeface="Arial" panose="020B0604020202020204" pitchFamily="34" charset="0"/>
              <a:buChar char="•"/>
            </a:pPr>
            <a:r>
              <a:rPr lang="fr-FR" sz="1200" dirty="0">
                <a:solidFill>
                  <a:schemeClr val="accent6"/>
                </a:solidFill>
              </a:rPr>
              <a:t>Allumage de la LED</a:t>
            </a:r>
          </a:p>
          <a:p>
            <a:pPr marL="171450" indent="-171450">
              <a:buFont typeface="Arial" panose="020B0604020202020204" pitchFamily="34" charset="0"/>
              <a:buChar char="•"/>
            </a:pPr>
            <a:r>
              <a:rPr lang="fr-FR" sz="1200" dirty="0">
                <a:solidFill>
                  <a:schemeClr val="accent6"/>
                </a:solidFill>
              </a:rPr>
              <a:t>Attente de 2000ms</a:t>
            </a:r>
          </a:p>
          <a:p>
            <a:pPr marL="171450" indent="-171450">
              <a:buFont typeface="Arial" panose="020B0604020202020204" pitchFamily="34" charset="0"/>
              <a:buChar char="•"/>
            </a:pPr>
            <a:r>
              <a:rPr lang="fr-FR" sz="1200" dirty="0">
                <a:solidFill>
                  <a:schemeClr val="accent6"/>
                </a:solidFill>
              </a:rPr>
              <a:t>Extinction de la LED </a:t>
            </a:r>
          </a:p>
        </p:txBody>
      </p:sp>
    </p:spTree>
    <p:extLst>
      <p:ext uri="{BB962C8B-B14F-4D97-AF65-F5344CB8AC3E}">
        <p14:creationId xmlns:p14="http://schemas.microsoft.com/office/powerpoint/2010/main" val="34797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a:t>
            </a:r>
            <a:r>
              <a:rPr lang="en-US" dirty="0" err="1"/>
              <a:t>clignotement</a:t>
            </a:r>
            <a:r>
              <a:rPr lang="en-US" dirty="0"/>
              <a:t> </a:t>
            </a:r>
            <a:r>
              <a:rPr lang="en-US" dirty="0" err="1"/>
              <a:t>aléatoire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32</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2"/>
            <a:ext cx="10215483" cy="4609579"/>
          </a:xfrm>
        </p:spPr>
        <p:txBody>
          <a:bodyPr>
            <a:normAutofit/>
          </a:bodyPr>
          <a:lstStyle/>
          <a:p>
            <a:r>
              <a:rPr lang="fr-FR"/>
              <a:t>Reprendre le programme précédent</a:t>
            </a:r>
          </a:p>
          <a:p>
            <a:r>
              <a:rPr lang="fr-FR"/>
              <a:t>Enregistrer sur “appareil Micropython” dans un nouveau fichier: </a:t>
            </a:r>
          </a:p>
          <a:p>
            <a:pPr marL="0" indent="0">
              <a:buNone/>
            </a:pPr>
            <a:r>
              <a:rPr lang="fr-FR">
                <a:solidFill>
                  <a:schemeClr val="accent1"/>
                </a:solidFill>
              </a:rPr>
              <a:t>	led2.py</a:t>
            </a:r>
          </a:p>
          <a:p>
            <a:r>
              <a:rPr lang="fr-FR"/>
              <a:t>Modifier le programme pour: </a:t>
            </a:r>
          </a:p>
          <a:p>
            <a:pPr marL="817200" lvl="1" indent="-457200">
              <a:buFont typeface="+mj-lt"/>
              <a:buAutoNum type="arabicPeriod"/>
            </a:pPr>
            <a:r>
              <a:rPr lang="fr-FR"/>
              <a:t>Faire une boucle de 1000 iterations. Dans cette boucle:</a:t>
            </a:r>
          </a:p>
          <a:p>
            <a:pPr marL="1177200" lvl="2" indent="-457200">
              <a:buFont typeface="+mj-lt"/>
              <a:buAutoNum type="arabicPeriod"/>
            </a:pPr>
            <a:r>
              <a:rPr lang="fr-FR"/>
              <a:t>Générer un nombre aléatoire (random) entre 1 et 4 qui servira de numéro de LED</a:t>
            </a:r>
          </a:p>
          <a:p>
            <a:pPr marL="1177200" lvl="2" indent="-457200">
              <a:buFont typeface="+mj-lt"/>
              <a:buAutoNum type="arabicPeriod"/>
            </a:pPr>
            <a:r>
              <a:rPr lang="fr-FR"/>
              <a:t>Faire “toggler” la LED dont le numéro a été tiré</a:t>
            </a:r>
          </a:p>
          <a:p>
            <a:pPr marL="1177200" lvl="2" indent="-457200">
              <a:buFont typeface="+mj-lt"/>
              <a:buAutoNum type="arabicPeriod"/>
            </a:pPr>
            <a:r>
              <a:rPr lang="fr-FR"/>
              <a:t>Attendre 500ms</a:t>
            </a:r>
          </a:p>
          <a:p>
            <a:pPr marL="817200" lvl="1" indent="-457200">
              <a:buFont typeface="+mj-lt"/>
              <a:buAutoNum type="arabicPeriod"/>
            </a:pPr>
            <a:r>
              <a:rPr lang="fr-FR"/>
              <a:t>Eteindre toutes les LEDs  </a:t>
            </a:r>
          </a:p>
          <a:p>
            <a:r>
              <a:rPr lang="fr-FR"/>
              <a:t>Enregistrer le programme et lancer l’exécution</a:t>
            </a:r>
          </a:p>
        </p:txBody>
      </p:sp>
    </p:spTree>
    <p:extLst>
      <p:ext uri="{BB962C8B-B14F-4D97-AF65-F5344CB8AC3E}">
        <p14:creationId xmlns:p14="http://schemas.microsoft.com/office/powerpoint/2010/main" val="3140673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a:t>
            </a:r>
            <a:r>
              <a:rPr lang="en-US" dirty="0" err="1"/>
              <a:t>clignotement</a:t>
            </a:r>
            <a:r>
              <a:rPr lang="en-US" dirty="0"/>
              <a:t> </a:t>
            </a:r>
            <a:r>
              <a:rPr lang="en-US" dirty="0" err="1"/>
              <a:t>aléatoire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33</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35386" y="1581372"/>
            <a:ext cx="10215483" cy="4609579"/>
          </a:xfrm>
        </p:spPr>
        <p:txBody>
          <a:bodyPr>
            <a:normAutofit/>
          </a:bodyPr>
          <a:lstStyle/>
          <a:p>
            <a:r>
              <a:rPr lang="fr-FR"/>
              <a:t>Import d’un nouveau module nécessaire pour la génération de nombres aléatoires:</a:t>
            </a:r>
          </a:p>
        </p:txBody>
      </p:sp>
      <p:sp>
        <p:nvSpPr>
          <p:cNvPr id="7" name="TextBox 6">
            <a:extLst>
              <a:ext uri="{FF2B5EF4-FFF2-40B4-BE49-F238E27FC236}">
                <a16:creationId xmlns:a16="http://schemas.microsoft.com/office/drawing/2014/main" id="{F11C1ECE-37F6-4E3C-BEB3-D146B2CC9F8C}"/>
              </a:ext>
            </a:extLst>
          </p:cNvPr>
          <p:cNvSpPr txBox="1"/>
          <p:nvPr/>
        </p:nvSpPr>
        <p:spPr>
          <a:xfrm>
            <a:off x="3991814" y="2318472"/>
            <a:ext cx="3040856"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inherit"/>
              </a:rPr>
              <a:t>from</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pyb</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inherit"/>
              </a:rPr>
              <a:t>import</a:t>
            </a:r>
            <a:r>
              <a:rPr kumimoji="0" lang="fr-FR" altLang="fr-FR" sz="1600" b="0" i="0" u="none" strike="noStrike" cap="none" normalizeH="0" baseline="0" dirty="0">
                <a:ln>
                  <a:noFill/>
                </a:ln>
                <a:solidFill>
                  <a:srgbClr val="000000"/>
                </a:solidFill>
                <a:effectLst/>
                <a:latin typeface="Consolas" panose="020B0609020204030204" pitchFamily="49" charset="0"/>
              </a:rPr>
              <a:t> LED, delay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inherit"/>
              </a:rPr>
              <a:t>from</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random</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inherit"/>
              </a:rPr>
              <a:t>import</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lang="fr-FR" altLang="fr-FR" sz="1600" dirty="0" err="1">
                <a:solidFill>
                  <a:srgbClr val="000000"/>
                </a:solidFill>
                <a:latin typeface="Consolas" panose="020B0609020204030204" pitchFamily="49" charset="0"/>
              </a:rPr>
              <a:t>randint</a:t>
            </a:r>
            <a:endParaRPr lang="fr-FR" altLang="fr-FR" sz="1600"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26D439C4-F894-4FBF-BAB8-2C7BDE1EEBE5}"/>
              </a:ext>
            </a:extLst>
          </p:cNvPr>
          <p:cNvSpPr/>
          <p:nvPr/>
        </p:nvSpPr>
        <p:spPr>
          <a:xfrm>
            <a:off x="3889572" y="2623232"/>
            <a:ext cx="3445820" cy="28001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sp>
        <p:nvSpPr>
          <p:cNvPr id="10" name="TextBox 9">
            <a:extLst>
              <a:ext uri="{FF2B5EF4-FFF2-40B4-BE49-F238E27FC236}">
                <a16:creationId xmlns:a16="http://schemas.microsoft.com/office/drawing/2014/main" id="{D0F4BE48-0BC7-4F3B-8864-80E52819058D}"/>
              </a:ext>
            </a:extLst>
          </p:cNvPr>
          <p:cNvSpPr txBox="1"/>
          <p:nvPr/>
        </p:nvSpPr>
        <p:spPr>
          <a:xfrm>
            <a:off x="1346444" y="6089657"/>
            <a:ext cx="7811170" cy="338554"/>
          </a:xfrm>
          <a:prstGeom prst="rect">
            <a:avLst/>
          </a:prstGeom>
          <a:noFill/>
        </p:spPr>
        <p:txBody>
          <a:bodyPr wrap="square">
            <a:spAutoFit/>
          </a:bodyPr>
          <a:lstStyle/>
          <a:p>
            <a:r>
              <a:rPr lang="fr-FR" sz="1600" dirty="0">
                <a:hlinkClick r:id="rId3"/>
              </a:rPr>
              <a:t>https://docs.micropython.org/en/latest/library/pyb.LED.html#pyb-led</a:t>
            </a:r>
            <a:endParaRPr lang="fr-FR" sz="1600" dirty="0"/>
          </a:p>
        </p:txBody>
      </p:sp>
      <p:sp>
        <p:nvSpPr>
          <p:cNvPr id="11" name="TextBox 10">
            <a:extLst>
              <a:ext uri="{FF2B5EF4-FFF2-40B4-BE49-F238E27FC236}">
                <a16:creationId xmlns:a16="http://schemas.microsoft.com/office/drawing/2014/main" id="{C033B532-7F29-42B0-A16F-CDBA82D3C086}"/>
              </a:ext>
            </a:extLst>
          </p:cNvPr>
          <p:cNvSpPr txBox="1"/>
          <p:nvPr/>
        </p:nvSpPr>
        <p:spPr>
          <a:xfrm>
            <a:off x="1346444" y="5799442"/>
            <a:ext cx="6494003" cy="338554"/>
          </a:xfrm>
          <a:prstGeom prst="rect">
            <a:avLst/>
          </a:prstGeom>
          <a:noFill/>
        </p:spPr>
        <p:txBody>
          <a:bodyPr wrap="square">
            <a:spAutoFit/>
          </a:bodyPr>
          <a:lstStyle/>
          <a:p>
            <a:r>
              <a:rPr lang="fr-FR" sz="1600" dirty="0">
                <a:hlinkClick r:id="rId4"/>
              </a:rPr>
              <a:t>https://docs.python.org/3/library/random.html</a:t>
            </a:r>
            <a:endParaRPr lang="fr-FR" sz="1600" dirty="0"/>
          </a:p>
        </p:txBody>
      </p:sp>
      <p:sp>
        <p:nvSpPr>
          <p:cNvPr id="12" name="Content Placeholder 2">
            <a:extLst>
              <a:ext uri="{FF2B5EF4-FFF2-40B4-BE49-F238E27FC236}">
                <a16:creationId xmlns:a16="http://schemas.microsoft.com/office/drawing/2014/main" id="{9EC04544-EA35-432F-86D5-83AAB8FFEBD7}"/>
              </a:ext>
            </a:extLst>
          </p:cNvPr>
          <p:cNvSpPr txBox="1">
            <a:spLocks/>
          </p:cNvSpPr>
          <p:nvPr/>
        </p:nvSpPr>
        <p:spPr>
          <a:xfrm>
            <a:off x="1135386" y="3251593"/>
            <a:ext cx="9673980" cy="492420"/>
          </a:xfrm>
          <a:prstGeom prst="rect">
            <a:avLst/>
          </a:prstGeom>
        </p:spPr>
        <p:txBody>
          <a:bodyPr vert="horz" wrap="square" lIns="121899" tIns="60949" rIns="121899" bIns="60949" rtlCol="0">
            <a:spAutoFit/>
          </a:bodyPr>
          <a:lstStyle>
            <a:lvl1pPr marL="270000" indent="-270000" algn="l" defTabSz="1218987" rtl="0" eaLnBrk="1" latinLnBrk="0" hangingPunct="1">
              <a:lnSpc>
                <a:spcPct val="100000"/>
              </a:lnSpc>
              <a:spcBef>
                <a:spcPts val="2400"/>
              </a:spcBef>
              <a:spcAft>
                <a:spcPts val="0"/>
              </a:spcAft>
              <a:buClr>
                <a:schemeClr val="accent1"/>
              </a:buClr>
              <a:buFont typeface="Arial" pitchFamily="34" charset="0"/>
              <a:buChar char="•"/>
              <a:defRPr sz="2400" kern="1200" baseline="0">
                <a:solidFill>
                  <a:schemeClr val="accent4"/>
                </a:solidFill>
                <a:latin typeface="Arial" pitchFamily="34" charset="0"/>
                <a:ea typeface="+mn-ea"/>
                <a:cs typeface="Arial" pitchFamily="34" charset="0"/>
              </a:defRPr>
            </a:lvl1pPr>
            <a:lvl2pPr marL="630000" indent="-270000" algn="l" defTabSz="1218987" rtl="0" eaLnBrk="1" latinLnBrk="0" hangingPunct="1">
              <a:lnSpc>
                <a:spcPct val="100000"/>
              </a:lnSpc>
              <a:spcBef>
                <a:spcPts val="600"/>
              </a:spcBef>
              <a:spcAft>
                <a:spcPts val="0"/>
              </a:spcAft>
              <a:buClr>
                <a:schemeClr val="accent4">
                  <a:lumMod val="90000"/>
                  <a:lumOff val="10000"/>
                </a:schemeClr>
              </a:buClr>
              <a:buFont typeface="Arial" pitchFamily="34" charset="0"/>
              <a:buChar char="•"/>
              <a:defRPr sz="2000" b="0" i="0" u="none" kern="1200">
                <a:solidFill>
                  <a:schemeClr val="accent4">
                    <a:lumMod val="90000"/>
                    <a:lumOff val="10000"/>
                  </a:schemeClr>
                </a:solidFill>
                <a:latin typeface="Arial" pitchFamily="34" charset="0"/>
                <a:ea typeface="+mn-ea"/>
                <a:cs typeface="Arial" pitchFamily="34" charset="0"/>
              </a:defRPr>
            </a:lvl2pPr>
            <a:lvl3pPr marL="990000" indent="-270000" algn="l" defTabSz="1218987" rtl="0" eaLnBrk="1" latinLnBrk="0" hangingPunct="1">
              <a:lnSpc>
                <a:spcPct val="100000"/>
              </a:lnSpc>
              <a:spcBef>
                <a:spcPts val="600"/>
              </a:spcBef>
              <a:spcAft>
                <a:spcPts val="0"/>
              </a:spcAft>
              <a:buFont typeface="Arial" pitchFamily="34" charset="0"/>
              <a:buChar char="•"/>
              <a:defRPr sz="1800" kern="1200" baseline="0">
                <a:solidFill>
                  <a:schemeClr val="accent3">
                    <a:lumMod val="50000"/>
                  </a:schemeClr>
                </a:solidFill>
                <a:latin typeface="Arial" pitchFamily="34" charset="0"/>
                <a:ea typeface="+mn-ea"/>
                <a:cs typeface="Arial" pitchFamily="34" charset="0"/>
              </a:defRPr>
            </a:lvl3pPr>
            <a:lvl4pPr marL="1350000" indent="-270000" algn="l" defTabSz="1218987" rtl="0" eaLnBrk="1" latinLnBrk="0" hangingPunct="1">
              <a:lnSpc>
                <a:spcPct val="100000"/>
              </a:lnSpc>
              <a:spcBef>
                <a:spcPts val="600"/>
              </a:spcBef>
              <a:spcAft>
                <a:spcPts val="0"/>
              </a:spcAft>
              <a:buFont typeface="Arial" pitchFamily="34" charset="0"/>
              <a:buChar char="•"/>
              <a:defRPr sz="1600" kern="1200" baseline="0">
                <a:solidFill>
                  <a:schemeClr val="accent3">
                    <a:lumMod val="75000"/>
                  </a:schemeClr>
                </a:solidFill>
                <a:latin typeface="Arial" pitchFamily="34" charset="0"/>
                <a:ea typeface="+mn-ea"/>
                <a:cs typeface="Arial" pitchFamily="34" charset="0"/>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dirty="0">
                <a:solidFill>
                  <a:schemeClr val="tx1"/>
                </a:solidFill>
                <a:latin typeface="+mn-lt"/>
                <a:cs typeface="+mn-cs"/>
              </a:rPr>
              <a:t>Utilisation de la fonction de génération de nombres aléatoires:</a:t>
            </a:r>
          </a:p>
        </p:txBody>
      </p:sp>
      <p:sp>
        <p:nvSpPr>
          <p:cNvPr id="13" name="TextBox 12">
            <a:extLst>
              <a:ext uri="{FF2B5EF4-FFF2-40B4-BE49-F238E27FC236}">
                <a16:creationId xmlns:a16="http://schemas.microsoft.com/office/drawing/2014/main" id="{59CEA8DD-8B60-4BFB-8886-ECA0B6487BDE}"/>
              </a:ext>
            </a:extLst>
          </p:cNvPr>
          <p:cNvSpPr txBox="1"/>
          <p:nvPr/>
        </p:nvSpPr>
        <p:spPr>
          <a:xfrm>
            <a:off x="3755360" y="3721231"/>
            <a:ext cx="4256072" cy="6771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random.</a:t>
            </a:r>
            <a:r>
              <a:rPr kumimoji="0" lang="fr-FR" altLang="fr-FR" sz="14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randint</a:t>
            </a:r>
            <a:r>
              <a:rPr kumimoji="0" lang="fr-FR" altLang="fr-FR" sz="1200" b="0" i="0" u="none" strike="noStrike" cap="none" normalizeH="0" baseline="0" dirty="0">
                <a:ln>
                  <a:noFill/>
                </a:ln>
                <a:solidFill>
                  <a:srgbClr val="222222"/>
                </a:solidFill>
                <a:effectLst/>
                <a:latin typeface="Lucida Grande"/>
              </a:rPr>
              <a:t>(</a:t>
            </a:r>
            <a:r>
              <a:rPr kumimoji="0" lang="fr-FR" altLang="fr-FR" sz="1200" b="0" i="1"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a:t>
            </a:r>
            <a:r>
              <a:rPr kumimoji="0" lang="fr-FR" altLang="fr-FR" sz="1200" b="0" i="0" u="none" strike="noStrike" cap="none" normalizeH="0" baseline="0" dirty="0">
                <a:ln>
                  <a:noFill/>
                </a:ln>
                <a:solidFill>
                  <a:srgbClr val="222222"/>
                </a:solidFill>
                <a:effectLst/>
                <a:latin typeface="Lucida Grande"/>
              </a:rPr>
              <a:t>, </a:t>
            </a:r>
            <a:r>
              <a:rPr kumimoji="0" lang="fr-FR" altLang="fr-FR" sz="1200" b="0" i="1"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b</a:t>
            </a:r>
            <a:r>
              <a:rPr kumimoji="0" lang="fr-FR" altLang="fr-FR" sz="1200" b="0" i="0" u="none" strike="noStrike" cap="none" normalizeH="0" baseline="0" dirty="0">
                <a:ln>
                  <a:noFill/>
                </a:ln>
                <a:solidFill>
                  <a:srgbClr val="222222"/>
                </a:solidFill>
                <a:effectLst/>
                <a:latin typeface="Lucida Grande"/>
              </a:rPr>
              <a: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222222"/>
                </a:solidFill>
                <a:effectLst/>
                <a:latin typeface="Lucida Grande"/>
              </a:rPr>
              <a:t>	Return a </a:t>
            </a:r>
            <a:r>
              <a:rPr kumimoji="0" lang="fr-FR" altLang="fr-FR" sz="1200" b="0" i="0" u="none" strike="noStrike" cap="none" normalizeH="0" baseline="0" dirty="0" err="1">
                <a:ln>
                  <a:noFill/>
                </a:ln>
                <a:solidFill>
                  <a:srgbClr val="222222"/>
                </a:solidFill>
                <a:effectLst/>
                <a:latin typeface="Lucida Grande"/>
              </a:rPr>
              <a:t>random</a:t>
            </a:r>
            <a:r>
              <a:rPr kumimoji="0" lang="fr-FR" altLang="fr-FR" sz="1200" b="0" i="0" u="none" strike="noStrike" cap="none" normalizeH="0" baseline="0" dirty="0">
                <a:ln>
                  <a:noFill/>
                </a:ln>
                <a:solidFill>
                  <a:srgbClr val="222222"/>
                </a:solidFill>
                <a:effectLst/>
                <a:latin typeface="Lucida Grande"/>
              </a:rPr>
              <a:t> </a:t>
            </a:r>
            <a:r>
              <a:rPr kumimoji="0" lang="fr-FR" altLang="fr-FR" sz="1200" b="0" i="0" u="none" strike="noStrike" cap="none" normalizeH="0" baseline="0" dirty="0" err="1">
                <a:ln>
                  <a:noFill/>
                </a:ln>
                <a:solidFill>
                  <a:srgbClr val="222222"/>
                </a:solidFill>
                <a:effectLst/>
                <a:latin typeface="Lucida Grande"/>
              </a:rPr>
              <a:t>integer</a:t>
            </a:r>
            <a:r>
              <a:rPr kumimoji="0" lang="fr-FR" altLang="fr-FR" sz="1200" b="0" i="0" u="none" strike="noStrike" cap="none" normalizeH="0" baseline="0" dirty="0">
                <a:ln>
                  <a:noFill/>
                </a:ln>
                <a:solidFill>
                  <a:srgbClr val="222222"/>
                </a:solidFill>
                <a:effectLst/>
                <a:latin typeface="Lucida Grande"/>
              </a:rPr>
              <a:t> </a:t>
            </a:r>
            <a:r>
              <a:rPr kumimoji="0" lang="fr-FR" altLang="fr-FR" sz="1200" b="0" i="1" u="none" strike="noStrike" cap="none" normalizeH="0" baseline="0" dirty="0">
                <a:ln>
                  <a:noFill/>
                </a:ln>
                <a:solidFill>
                  <a:srgbClr val="222222"/>
                </a:solidFill>
                <a:effectLst/>
                <a:latin typeface="Lucida Grande"/>
              </a:rPr>
              <a:t>N</a:t>
            </a:r>
            <a:r>
              <a:rPr kumimoji="0" lang="fr-FR" altLang="fr-FR" sz="1200" b="0" i="0" u="none" strike="noStrike" cap="none" normalizeH="0" baseline="0" dirty="0">
                <a:ln>
                  <a:noFill/>
                </a:ln>
                <a:solidFill>
                  <a:srgbClr val="222222"/>
                </a:solidFill>
                <a:effectLst/>
                <a:latin typeface="Lucida Grande"/>
              </a:rPr>
              <a:t> </a:t>
            </a:r>
            <a:r>
              <a:rPr kumimoji="0" lang="fr-FR" altLang="fr-FR" sz="1200" b="0" i="0" u="none" strike="noStrike" cap="none" normalizeH="0" baseline="0" dirty="0" err="1">
                <a:ln>
                  <a:noFill/>
                </a:ln>
                <a:solidFill>
                  <a:srgbClr val="222222"/>
                </a:solidFill>
                <a:effectLst/>
                <a:latin typeface="Lucida Grande"/>
              </a:rPr>
              <a:t>such</a:t>
            </a:r>
            <a:r>
              <a:rPr kumimoji="0" lang="fr-FR" altLang="fr-FR" sz="1200" b="0" i="0" u="none" strike="noStrike" cap="none" normalizeH="0" baseline="0" dirty="0">
                <a:ln>
                  <a:noFill/>
                </a:ln>
                <a:solidFill>
                  <a:srgbClr val="222222"/>
                </a:solidFill>
                <a:effectLst/>
                <a:latin typeface="Lucida Grande"/>
              </a:rPr>
              <a:t> </a:t>
            </a:r>
            <a:r>
              <a:rPr kumimoji="0" lang="fr-FR" altLang="fr-FR" sz="1200" b="0" i="0" u="none" strike="noStrike" cap="none" normalizeH="0" baseline="0" dirty="0" err="1">
                <a:ln>
                  <a:noFill/>
                </a:ln>
                <a:solidFill>
                  <a:srgbClr val="222222"/>
                </a:solidFill>
                <a:effectLst/>
                <a:latin typeface="Lucida Grande"/>
              </a:rPr>
              <a:t>that</a:t>
            </a:r>
            <a:r>
              <a:rPr kumimoji="0" lang="fr-FR" altLang="fr-FR" sz="1200" b="0" i="0" u="none" strike="noStrike" cap="none" normalizeH="0" baseline="0" dirty="0">
                <a:ln>
                  <a:noFill/>
                </a:ln>
                <a:solidFill>
                  <a:srgbClr val="222222"/>
                </a:solidFill>
                <a:effectLst/>
                <a:latin typeface="Lucida Grande"/>
              </a:rPr>
              <a:t> </a:t>
            </a:r>
            <a:r>
              <a:rPr kumimoji="0" lang="fr-FR" altLang="fr-FR" sz="11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 &lt;= N &lt;= b</a:t>
            </a:r>
            <a:r>
              <a:rPr kumimoji="0" lang="fr-FR" altLang="fr-FR" sz="1200" b="0" i="0" u="none" strike="noStrike" cap="none" normalizeH="0" baseline="0" dirty="0">
                <a:ln>
                  <a:noFill/>
                </a:ln>
                <a:solidFill>
                  <a:srgbClr val="222222"/>
                </a:solidFill>
                <a:effectLst/>
                <a:latin typeface="Lucida Grande"/>
              </a:rPr>
              <a:t>. </a:t>
            </a:r>
          </a:p>
          <a:p>
            <a:pPr marL="457200" marR="0" lvl="1" indent="-45720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222222"/>
                </a:solidFill>
                <a:latin typeface="Lucida Grande"/>
              </a:rPr>
              <a:t>	</a:t>
            </a:r>
            <a:r>
              <a:rPr kumimoji="0" lang="fr-FR" altLang="fr-FR" sz="1200" b="0" i="0" u="none" strike="noStrike" cap="none" normalizeH="0" baseline="0" dirty="0">
                <a:ln>
                  <a:noFill/>
                </a:ln>
                <a:solidFill>
                  <a:srgbClr val="222222"/>
                </a:solidFill>
                <a:effectLst/>
                <a:latin typeface="Lucida Grande"/>
              </a:rPr>
              <a:t>Alias for </a:t>
            </a:r>
            <a:r>
              <a:rPr kumimoji="0" lang="fr-FR" altLang="fr-FR" sz="11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randrange</a:t>
            </a:r>
            <a:r>
              <a:rPr kumimoji="0" lang="fr-FR" altLang="fr-FR" sz="11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 b+1)</a:t>
            </a:r>
            <a:r>
              <a:rPr kumimoji="0" lang="fr-FR" altLang="fr-FR" sz="1200" b="0" i="0" u="none" strike="noStrike" cap="none" normalizeH="0" baseline="0" dirty="0">
                <a:ln>
                  <a:noFill/>
                </a:ln>
                <a:solidFill>
                  <a:srgbClr val="222222"/>
                </a:solidFill>
                <a:effectLst/>
                <a:latin typeface="Lucida Grande"/>
              </a:rPr>
              <a:t>.</a:t>
            </a:r>
          </a:p>
        </p:txBody>
      </p:sp>
      <p:sp>
        <p:nvSpPr>
          <p:cNvPr id="14" name="TextBox 13">
            <a:extLst>
              <a:ext uri="{FF2B5EF4-FFF2-40B4-BE49-F238E27FC236}">
                <a16:creationId xmlns:a16="http://schemas.microsoft.com/office/drawing/2014/main" id="{E2C53EFD-54C9-4DE4-8E7F-BD60D5B1ABF5}"/>
              </a:ext>
            </a:extLst>
          </p:cNvPr>
          <p:cNvSpPr txBox="1"/>
          <p:nvPr/>
        </p:nvSpPr>
        <p:spPr>
          <a:xfrm>
            <a:off x="3889572" y="4969494"/>
            <a:ext cx="6110286" cy="307777"/>
          </a:xfrm>
          <a:prstGeom prst="rect">
            <a:avLst/>
          </a:prstGeom>
          <a:noFill/>
        </p:spPr>
        <p:txBody>
          <a:bodyPr wrap="square">
            <a:spAutoFit/>
          </a:bodyPr>
          <a:lstStyle/>
          <a:p>
            <a:r>
              <a:rPr kumimoji="0" lang="fr-FR" altLang="fr-FR" sz="11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led.</a:t>
            </a:r>
            <a:r>
              <a:rPr kumimoji="0" lang="fr-FR" altLang="fr-FR" sz="1400" b="1"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toggle</a:t>
            </a:r>
            <a:r>
              <a:rPr kumimoji="0" lang="fr-FR" altLang="fr-FR" sz="140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endParaRPr lang="fr-FR" sz="1400" dirty="0"/>
          </a:p>
        </p:txBody>
      </p:sp>
      <p:sp>
        <p:nvSpPr>
          <p:cNvPr id="15" name="Content Placeholder 2">
            <a:extLst>
              <a:ext uri="{FF2B5EF4-FFF2-40B4-BE49-F238E27FC236}">
                <a16:creationId xmlns:a16="http://schemas.microsoft.com/office/drawing/2014/main" id="{A70F38A5-AA8C-42B5-89F1-D12226B4FEF3}"/>
              </a:ext>
            </a:extLst>
          </p:cNvPr>
          <p:cNvSpPr txBox="1">
            <a:spLocks/>
          </p:cNvSpPr>
          <p:nvPr/>
        </p:nvSpPr>
        <p:spPr>
          <a:xfrm>
            <a:off x="1135386" y="4485440"/>
            <a:ext cx="9673980" cy="492420"/>
          </a:xfrm>
          <a:prstGeom prst="rect">
            <a:avLst/>
          </a:prstGeom>
        </p:spPr>
        <p:txBody>
          <a:bodyPr vert="horz" wrap="square" lIns="121899" tIns="60949" rIns="121899" bIns="60949" rtlCol="0">
            <a:spAutoFit/>
          </a:bodyPr>
          <a:lstStyle>
            <a:lvl1pPr marL="270000" indent="-270000" algn="l" defTabSz="1218987" rtl="0" eaLnBrk="1" latinLnBrk="0" hangingPunct="1">
              <a:lnSpc>
                <a:spcPct val="100000"/>
              </a:lnSpc>
              <a:spcBef>
                <a:spcPts val="2400"/>
              </a:spcBef>
              <a:spcAft>
                <a:spcPts val="0"/>
              </a:spcAft>
              <a:buClr>
                <a:schemeClr val="accent1"/>
              </a:buClr>
              <a:buFont typeface="Arial" pitchFamily="34" charset="0"/>
              <a:buChar char="•"/>
              <a:defRPr sz="2400" kern="1200" baseline="0">
                <a:solidFill>
                  <a:schemeClr val="accent4"/>
                </a:solidFill>
                <a:latin typeface="Arial" pitchFamily="34" charset="0"/>
                <a:ea typeface="+mn-ea"/>
                <a:cs typeface="Arial" pitchFamily="34" charset="0"/>
              </a:defRPr>
            </a:lvl1pPr>
            <a:lvl2pPr marL="630000" indent="-270000" algn="l" defTabSz="1218987" rtl="0" eaLnBrk="1" latinLnBrk="0" hangingPunct="1">
              <a:lnSpc>
                <a:spcPct val="100000"/>
              </a:lnSpc>
              <a:spcBef>
                <a:spcPts val="600"/>
              </a:spcBef>
              <a:spcAft>
                <a:spcPts val="0"/>
              </a:spcAft>
              <a:buClr>
                <a:schemeClr val="accent4">
                  <a:lumMod val="90000"/>
                  <a:lumOff val="10000"/>
                </a:schemeClr>
              </a:buClr>
              <a:buFont typeface="Arial" pitchFamily="34" charset="0"/>
              <a:buChar char="•"/>
              <a:defRPr sz="2000" b="0" i="0" u="none" kern="1200">
                <a:solidFill>
                  <a:schemeClr val="accent4">
                    <a:lumMod val="90000"/>
                    <a:lumOff val="10000"/>
                  </a:schemeClr>
                </a:solidFill>
                <a:latin typeface="Arial" pitchFamily="34" charset="0"/>
                <a:ea typeface="+mn-ea"/>
                <a:cs typeface="Arial" pitchFamily="34" charset="0"/>
              </a:defRPr>
            </a:lvl2pPr>
            <a:lvl3pPr marL="990000" indent="-270000" algn="l" defTabSz="1218987" rtl="0" eaLnBrk="1" latinLnBrk="0" hangingPunct="1">
              <a:lnSpc>
                <a:spcPct val="100000"/>
              </a:lnSpc>
              <a:spcBef>
                <a:spcPts val="600"/>
              </a:spcBef>
              <a:spcAft>
                <a:spcPts val="0"/>
              </a:spcAft>
              <a:buFont typeface="Arial" pitchFamily="34" charset="0"/>
              <a:buChar char="•"/>
              <a:defRPr sz="1800" kern="1200" baseline="0">
                <a:solidFill>
                  <a:schemeClr val="accent3">
                    <a:lumMod val="50000"/>
                  </a:schemeClr>
                </a:solidFill>
                <a:latin typeface="Arial" pitchFamily="34" charset="0"/>
                <a:ea typeface="+mn-ea"/>
                <a:cs typeface="Arial" pitchFamily="34" charset="0"/>
              </a:defRPr>
            </a:lvl3pPr>
            <a:lvl4pPr marL="1350000" indent="-270000" algn="l" defTabSz="1218987" rtl="0" eaLnBrk="1" latinLnBrk="0" hangingPunct="1">
              <a:lnSpc>
                <a:spcPct val="100000"/>
              </a:lnSpc>
              <a:spcBef>
                <a:spcPts val="600"/>
              </a:spcBef>
              <a:spcAft>
                <a:spcPts val="0"/>
              </a:spcAft>
              <a:buFont typeface="Arial" pitchFamily="34" charset="0"/>
              <a:buChar char="•"/>
              <a:defRPr sz="1600" kern="1200" baseline="0">
                <a:solidFill>
                  <a:schemeClr val="accent3">
                    <a:lumMod val="75000"/>
                  </a:schemeClr>
                </a:solidFill>
                <a:latin typeface="Arial" pitchFamily="34" charset="0"/>
                <a:ea typeface="+mn-ea"/>
                <a:cs typeface="Arial" pitchFamily="34" charset="0"/>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dirty="0">
                <a:solidFill>
                  <a:schemeClr val="tx1"/>
                </a:solidFill>
                <a:latin typeface="+mn-lt"/>
                <a:cs typeface="+mn-cs"/>
              </a:rPr>
              <a:t>Utilisation de la fonction de </a:t>
            </a:r>
            <a:r>
              <a:rPr lang="fr-FR" dirty="0" err="1">
                <a:solidFill>
                  <a:schemeClr val="tx1"/>
                </a:solidFill>
                <a:latin typeface="+mn-lt"/>
                <a:cs typeface="+mn-cs"/>
              </a:rPr>
              <a:t>toggling</a:t>
            </a:r>
            <a:r>
              <a:rPr lang="fr-FR" dirty="0">
                <a:solidFill>
                  <a:schemeClr val="tx1"/>
                </a:solidFill>
                <a:latin typeface="+mn-lt"/>
                <a:cs typeface="+mn-cs"/>
              </a:rPr>
              <a:t> des </a:t>
            </a:r>
            <a:r>
              <a:rPr lang="fr-FR" dirty="0" err="1">
                <a:solidFill>
                  <a:schemeClr val="tx1"/>
                </a:solidFill>
                <a:latin typeface="+mn-lt"/>
                <a:cs typeface="+mn-cs"/>
              </a:rPr>
              <a:t>LEDs</a:t>
            </a:r>
            <a:r>
              <a:rPr lang="fr-FR" dirty="0">
                <a:solidFill>
                  <a:schemeClr val="tx1"/>
                </a:solidFill>
                <a:latin typeface="+mn-lt"/>
                <a:cs typeface="+mn-cs"/>
              </a:rPr>
              <a:t>:</a:t>
            </a:r>
          </a:p>
        </p:txBody>
      </p:sp>
    </p:spTree>
    <p:extLst>
      <p:ext uri="{BB962C8B-B14F-4D97-AF65-F5344CB8AC3E}">
        <p14:creationId xmlns:p14="http://schemas.microsoft.com/office/powerpoint/2010/main" val="162492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2: </a:t>
            </a:r>
            <a:r>
              <a:rPr lang="en-US" dirty="0" err="1"/>
              <a:t>clignotement</a:t>
            </a:r>
            <a:r>
              <a:rPr lang="en-US" dirty="0"/>
              <a:t> </a:t>
            </a:r>
            <a:r>
              <a:rPr lang="en-US" dirty="0" err="1"/>
              <a:t>aléatoire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34</a:t>
            </a:fld>
            <a:endParaRPr lang="en-US" dirty="0"/>
          </a:p>
        </p:txBody>
      </p:sp>
      <p:sp>
        <p:nvSpPr>
          <p:cNvPr id="17" name="Content Placeholder 2">
            <a:extLst>
              <a:ext uri="{FF2B5EF4-FFF2-40B4-BE49-F238E27FC236}">
                <a16:creationId xmlns:a16="http://schemas.microsoft.com/office/drawing/2014/main" id="{5B72C6AB-688C-4D8E-AD90-A3798D7262F3}"/>
              </a:ext>
            </a:extLst>
          </p:cNvPr>
          <p:cNvSpPr>
            <a:spLocks noGrp="1"/>
          </p:cNvSpPr>
          <p:nvPr>
            <p:ph idx="1"/>
          </p:nvPr>
        </p:nvSpPr>
        <p:spPr>
          <a:xfrm>
            <a:off x="1164067" y="1173738"/>
            <a:ext cx="10215483" cy="4609579"/>
          </a:xfrm>
        </p:spPr>
        <p:txBody>
          <a:bodyPr>
            <a:normAutofit/>
          </a:bodyPr>
          <a:lstStyle/>
          <a:p>
            <a:r>
              <a:rPr lang="fr-FR"/>
              <a:t>Exemple de programme:</a:t>
            </a:r>
          </a:p>
        </p:txBody>
      </p:sp>
      <p:pic>
        <p:nvPicPr>
          <p:cNvPr id="16" name="Picture 15">
            <a:extLst>
              <a:ext uri="{FF2B5EF4-FFF2-40B4-BE49-F238E27FC236}">
                <a16:creationId xmlns:a16="http://schemas.microsoft.com/office/drawing/2014/main" id="{2995A51D-C20D-450F-AD15-94850D1D05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4405" y="1760555"/>
            <a:ext cx="4743631" cy="4602181"/>
          </a:xfrm>
          <a:prstGeom prst="rect">
            <a:avLst/>
          </a:prstGeom>
        </p:spPr>
      </p:pic>
      <p:sp>
        <p:nvSpPr>
          <p:cNvPr id="18" name="Rectangle 17">
            <a:extLst>
              <a:ext uri="{FF2B5EF4-FFF2-40B4-BE49-F238E27FC236}">
                <a16:creationId xmlns:a16="http://schemas.microsoft.com/office/drawing/2014/main" id="{C4F11BA6-9623-40F7-96A4-74575BE4A714}"/>
              </a:ext>
            </a:extLst>
          </p:cNvPr>
          <p:cNvSpPr/>
          <p:nvPr/>
        </p:nvSpPr>
        <p:spPr>
          <a:xfrm>
            <a:off x="2164405" y="5651827"/>
            <a:ext cx="3445820" cy="49678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err="1"/>
          </a:p>
        </p:txBody>
      </p:sp>
      <p:cxnSp>
        <p:nvCxnSpPr>
          <p:cNvPr id="19" name="Straight Arrow Connector 18">
            <a:extLst>
              <a:ext uri="{FF2B5EF4-FFF2-40B4-BE49-F238E27FC236}">
                <a16:creationId xmlns:a16="http://schemas.microsoft.com/office/drawing/2014/main" id="{476E9132-8A6B-4184-9048-491A9FA4D187}"/>
              </a:ext>
            </a:extLst>
          </p:cNvPr>
          <p:cNvCxnSpPr/>
          <p:nvPr/>
        </p:nvCxnSpPr>
        <p:spPr>
          <a:xfrm flipH="1">
            <a:off x="5676900" y="4457700"/>
            <a:ext cx="1866900" cy="12573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D4188AB-1D8D-448A-A390-75F57F7E02A4}"/>
              </a:ext>
            </a:extLst>
          </p:cNvPr>
          <p:cNvSpPr txBox="1"/>
          <p:nvPr/>
        </p:nvSpPr>
        <p:spPr>
          <a:xfrm>
            <a:off x="7561186" y="4134811"/>
            <a:ext cx="4454128"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accent2"/>
                </a:solidFill>
                <a:effectLst/>
                <a:latin typeface="inherit"/>
              </a:rPr>
              <a:t>Le programme ne s’exécute pas, un problème a été détecté par l’interpréteur python</a:t>
            </a:r>
            <a:endParaRPr lang="fr-FR" altLang="fr-FR" sz="1600" dirty="0">
              <a:solidFill>
                <a:schemeClr val="accent2"/>
              </a:solidFill>
              <a:latin typeface="Consolas" panose="020B0609020204030204" pitchFamily="49" charset="0"/>
            </a:endParaRPr>
          </a:p>
        </p:txBody>
      </p:sp>
      <p:cxnSp>
        <p:nvCxnSpPr>
          <p:cNvPr id="21" name="Straight Arrow Connector 20">
            <a:extLst>
              <a:ext uri="{FF2B5EF4-FFF2-40B4-BE49-F238E27FC236}">
                <a16:creationId xmlns:a16="http://schemas.microsoft.com/office/drawing/2014/main" id="{054E0441-F124-4D8F-B378-2EC21985A67A}"/>
              </a:ext>
            </a:extLst>
          </p:cNvPr>
          <p:cNvCxnSpPr>
            <a:cxnSpLocks/>
          </p:cNvCxnSpPr>
          <p:nvPr/>
        </p:nvCxnSpPr>
        <p:spPr>
          <a:xfrm flipH="1">
            <a:off x="3514725" y="3660949"/>
            <a:ext cx="3842039" cy="52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34898F-E048-4656-BA6F-D1F06CA92FD2}"/>
              </a:ext>
            </a:extLst>
          </p:cNvPr>
          <p:cNvSpPr txBox="1"/>
          <p:nvPr/>
        </p:nvSpPr>
        <p:spPr>
          <a:xfrm>
            <a:off x="7477298" y="3457866"/>
            <a:ext cx="2038350"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accent2"/>
                </a:solidFill>
                <a:effectLst/>
                <a:latin typeface="inherit"/>
              </a:rPr>
              <a:t>Index out of range</a:t>
            </a:r>
            <a:endParaRPr lang="fr-FR" altLang="fr-FR" sz="1600" dirty="0">
              <a:solidFill>
                <a:schemeClr val="accent2"/>
              </a:solidFill>
              <a:latin typeface="Consolas" panose="020B0609020204030204" pitchFamily="49" charset="0"/>
            </a:endParaRPr>
          </a:p>
        </p:txBody>
      </p:sp>
      <p:pic>
        <p:nvPicPr>
          <p:cNvPr id="23" name="Picture 22" descr="A picture containing indoor&#10;&#10;Description automatically generated">
            <a:extLst>
              <a:ext uri="{FF2B5EF4-FFF2-40B4-BE49-F238E27FC236}">
                <a16:creationId xmlns:a16="http://schemas.microsoft.com/office/drawing/2014/main" id="{2F1D293E-5EB6-4EAA-8904-321504924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85873" y="4639200"/>
            <a:ext cx="793677" cy="1670029"/>
          </a:xfrm>
          <a:prstGeom prst="rect">
            <a:avLst/>
          </a:prstGeom>
        </p:spPr>
      </p:pic>
    </p:spTree>
    <p:extLst>
      <p:ext uri="{BB962C8B-B14F-4D97-AF65-F5344CB8AC3E}">
        <p14:creationId xmlns:p14="http://schemas.microsoft.com/office/powerpoint/2010/main" val="3252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3: debug du </a:t>
            </a:r>
            <a:r>
              <a:rPr lang="en-US" dirty="0" err="1"/>
              <a:t>programme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35</a:t>
            </a:fld>
            <a:endParaRPr lang="en-US" dirty="0"/>
          </a:p>
        </p:txBody>
      </p:sp>
      <p:sp>
        <p:nvSpPr>
          <p:cNvPr id="4" name="Content Placeholder 3">
            <a:extLst>
              <a:ext uri="{FF2B5EF4-FFF2-40B4-BE49-F238E27FC236}">
                <a16:creationId xmlns:a16="http://schemas.microsoft.com/office/drawing/2014/main" id="{A67C1606-E6FB-4E6E-836C-1E7E2EEEA8AD}"/>
              </a:ext>
            </a:extLst>
          </p:cNvPr>
          <p:cNvSpPr>
            <a:spLocks noGrp="1"/>
          </p:cNvSpPr>
          <p:nvPr>
            <p:ph idx="1"/>
          </p:nvPr>
        </p:nvSpPr>
        <p:spPr>
          <a:xfrm>
            <a:off x="1180407" y="1484657"/>
            <a:ext cx="10714654" cy="4609579"/>
          </a:xfrm>
        </p:spPr>
        <p:txBody>
          <a:bodyPr/>
          <a:lstStyle/>
          <a:p>
            <a:r>
              <a:rPr lang="fr-FR" dirty="0"/>
              <a:t>Pour mettre un programme au point, il est utile de visualiser des informations lors de son déroulement. C’est «débugger » le programme. </a:t>
            </a:r>
          </a:p>
          <a:p>
            <a:r>
              <a:rPr lang="fr-FR" dirty="0"/>
              <a:t>Il est possible de rajouter des messages envoyés par la pyBoard à la console de </a:t>
            </a:r>
            <a:r>
              <a:rPr lang="fr-FR" dirty="0" err="1"/>
              <a:t>Thonny</a:t>
            </a:r>
            <a:r>
              <a:rPr lang="fr-FR" dirty="0"/>
              <a:t> via l’interface série grâce à la commande python </a:t>
            </a:r>
            <a:r>
              <a:rPr lang="fr-FR" dirty="0" err="1"/>
              <a:t>print</a:t>
            </a:r>
            <a:r>
              <a:rPr lang="fr-FR" dirty="0"/>
              <a:t>():</a:t>
            </a:r>
          </a:p>
          <a:p>
            <a:pPr lvl="1"/>
            <a:r>
              <a:rPr lang="fr-FR" dirty="0" err="1"/>
              <a:t>print</a:t>
            </a:r>
            <a:r>
              <a:rPr lang="fr-FR" dirty="0"/>
              <a:t>("</a:t>
            </a:r>
            <a:r>
              <a:rPr lang="fr-FR" dirty="0" err="1"/>
              <a:t>text</a:t>
            </a:r>
            <a:r>
              <a:rPr lang="fr-FR" dirty="0"/>
              <a:t>") affiche </a:t>
            </a:r>
            <a:r>
              <a:rPr lang="fr-FR" dirty="0" err="1"/>
              <a:t>text</a:t>
            </a:r>
            <a:r>
              <a:rPr lang="fr-FR" dirty="0"/>
              <a:t> sur la console</a:t>
            </a:r>
          </a:p>
          <a:p>
            <a:pPr lvl="1"/>
            <a:r>
              <a:rPr lang="fr-FR" dirty="0" err="1"/>
              <a:t>print</a:t>
            </a:r>
            <a:r>
              <a:rPr lang="fr-FR" dirty="0"/>
              <a:t>(</a:t>
            </a:r>
            <a:r>
              <a:rPr lang="fr-FR" dirty="0" err="1"/>
              <a:t>a,b,c</a:t>
            </a:r>
            <a:r>
              <a:rPr lang="fr-FR" dirty="0"/>
              <a:t>) affiche le contenu des variables a, b et c les unes à la suite des autres sur une même ligne</a:t>
            </a:r>
          </a:p>
          <a:p>
            <a:pPr lvl="1"/>
            <a:r>
              <a:rPr lang="fr-FR" dirty="0" err="1"/>
              <a:t>print</a:t>
            </a:r>
            <a:r>
              <a:rPr lang="fr-FR" dirty="0"/>
              <a:t>("a: " + </a:t>
            </a:r>
            <a:r>
              <a:rPr lang="fr-FR" dirty="0" err="1"/>
              <a:t>str</a:t>
            </a:r>
            <a:r>
              <a:rPr lang="fr-FR" dirty="0"/>
              <a:t>(a) + "\n") affiche le texte "a: " , puis le contenu de la variable a convertie en string, puis un retour à la ligne  </a:t>
            </a:r>
          </a:p>
          <a:p>
            <a:endParaRPr lang="fr-FR" dirty="0"/>
          </a:p>
        </p:txBody>
      </p:sp>
    </p:spTree>
    <p:extLst>
      <p:ext uri="{BB962C8B-B14F-4D97-AF65-F5344CB8AC3E}">
        <p14:creationId xmlns:p14="http://schemas.microsoft.com/office/powerpoint/2010/main" val="629169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3: debug du </a:t>
            </a:r>
            <a:r>
              <a:rPr lang="en-US" dirty="0" err="1"/>
              <a:t>programme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36</a:t>
            </a:fld>
            <a:endParaRPr lang="en-US" dirty="0"/>
          </a:p>
        </p:txBody>
      </p:sp>
      <p:pic>
        <p:nvPicPr>
          <p:cNvPr id="8" name="Picture 7">
            <a:extLst>
              <a:ext uri="{FF2B5EF4-FFF2-40B4-BE49-F238E27FC236}">
                <a16:creationId xmlns:a16="http://schemas.microsoft.com/office/drawing/2014/main" id="{B290061F-0639-42F6-80B1-9724157BB1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5878" y="1212863"/>
            <a:ext cx="7212567" cy="4713316"/>
          </a:xfrm>
          <a:prstGeom prst="rect">
            <a:avLst/>
          </a:prstGeom>
        </p:spPr>
      </p:pic>
      <p:cxnSp>
        <p:nvCxnSpPr>
          <p:cNvPr id="9" name="Straight Arrow Connector 8">
            <a:extLst>
              <a:ext uri="{FF2B5EF4-FFF2-40B4-BE49-F238E27FC236}">
                <a16:creationId xmlns:a16="http://schemas.microsoft.com/office/drawing/2014/main" id="{4882CCFA-98AC-4BCD-91E7-A0AD0D52812F}"/>
              </a:ext>
            </a:extLst>
          </p:cNvPr>
          <p:cNvCxnSpPr>
            <a:cxnSpLocks/>
          </p:cNvCxnSpPr>
          <p:nvPr/>
        </p:nvCxnSpPr>
        <p:spPr>
          <a:xfrm flipH="1">
            <a:off x="2666599" y="5246466"/>
            <a:ext cx="687921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51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16" y="0"/>
            <a:ext cx="11612182" cy="1305227"/>
          </a:xfrm>
        </p:spPr>
        <p:txBody>
          <a:bodyPr anchor="ctr">
            <a:normAutofit/>
          </a:bodyPr>
          <a:lstStyle/>
          <a:p>
            <a:r>
              <a:rPr lang="en-US" dirty="0" err="1"/>
              <a:t>Etape</a:t>
            </a:r>
            <a:r>
              <a:rPr lang="en-US" dirty="0"/>
              <a:t> 3: debug du </a:t>
            </a:r>
            <a:r>
              <a:rPr lang="en-US" dirty="0" err="1"/>
              <a:t>programme</a:t>
            </a:r>
            <a:endParaRPr lang="en-US" dirty="0"/>
          </a:p>
        </p:txBody>
      </p:sp>
      <p:sp>
        <p:nvSpPr>
          <p:cNvPr id="6" name="Footer Placeholder 5"/>
          <p:cNvSpPr>
            <a:spLocks noGrp="1"/>
          </p:cNvSpPr>
          <p:nvPr>
            <p:ph type="ftr" sz="quarter" idx="11"/>
          </p:nvPr>
        </p:nvSpPr>
        <p:spPr>
          <a:xfrm>
            <a:off x="6072181" y="6332434"/>
            <a:ext cx="5484742" cy="292622"/>
          </a:xfrm>
        </p:spPr>
        <p:txBody>
          <a:bodyPr>
            <a:normAutofit/>
          </a:bodyPr>
          <a:lstStyle/>
          <a:p>
            <a:r>
              <a:rPr lang="fr-FR" noProof="0" dirty="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2E24215B-2408-4C66-8EC5-70EB1898AB2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37</a:t>
            </a:fld>
            <a:endParaRPr lang="en-US" dirty="0"/>
          </a:p>
        </p:txBody>
      </p:sp>
      <p:sp>
        <p:nvSpPr>
          <p:cNvPr id="11" name="Content Placeholder 3">
            <a:extLst>
              <a:ext uri="{FF2B5EF4-FFF2-40B4-BE49-F238E27FC236}">
                <a16:creationId xmlns:a16="http://schemas.microsoft.com/office/drawing/2014/main" id="{534FF733-8F4E-4042-A341-EEED2551A1C5}"/>
              </a:ext>
            </a:extLst>
          </p:cNvPr>
          <p:cNvSpPr>
            <a:spLocks noGrp="1"/>
          </p:cNvSpPr>
          <p:nvPr>
            <p:ph idx="1"/>
          </p:nvPr>
        </p:nvSpPr>
        <p:spPr>
          <a:xfrm>
            <a:off x="1012746" y="1099943"/>
            <a:ext cx="10714654" cy="975909"/>
          </a:xfrm>
        </p:spPr>
        <p:txBody>
          <a:bodyPr/>
          <a:lstStyle/>
          <a:p>
            <a:r>
              <a:rPr lang="fr-FR" dirty="0"/>
              <a:t>Il est également possible d’ajouter la fenêtre « variables » à l’environnement </a:t>
            </a:r>
            <a:r>
              <a:rPr lang="fr-FR" dirty="0" err="1"/>
              <a:t>Thonny</a:t>
            </a:r>
            <a:r>
              <a:rPr lang="fr-FR" dirty="0"/>
              <a:t> pour visualiser leur contenu</a:t>
            </a:r>
          </a:p>
          <a:p>
            <a:endParaRPr lang="fr-FR" dirty="0"/>
          </a:p>
        </p:txBody>
      </p:sp>
      <p:pic>
        <p:nvPicPr>
          <p:cNvPr id="7" name="Picture 6" descr="Graphical user interface, application&#10;&#10;Description automatically generated">
            <a:extLst>
              <a:ext uri="{FF2B5EF4-FFF2-40B4-BE49-F238E27FC236}">
                <a16:creationId xmlns:a16="http://schemas.microsoft.com/office/drawing/2014/main" id="{6146EE7B-E8AC-45E1-A994-8F2F70623E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5989" y="1876516"/>
            <a:ext cx="6839660" cy="4455918"/>
          </a:xfrm>
          <a:prstGeom prst="rect">
            <a:avLst/>
          </a:prstGeom>
        </p:spPr>
      </p:pic>
      <p:cxnSp>
        <p:nvCxnSpPr>
          <p:cNvPr id="12" name="Straight Arrow Connector 11">
            <a:extLst>
              <a:ext uri="{FF2B5EF4-FFF2-40B4-BE49-F238E27FC236}">
                <a16:creationId xmlns:a16="http://schemas.microsoft.com/office/drawing/2014/main" id="{5980AD82-1D88-4A73-B6CA-E39603702724}"/>
              </a:ext>
            </a:extLst>
          </p:cNvPr>
          <p:cNvCxnSpPr>
            <a:cxnSpLocks/>
          </p:cNvCxnSpPr>
          <p:nvPr/>
        </p:nvCxnSpPr>
        <p:spPr>
          <a:xfrm flipH="1">
            <a:off x="8036850" y="3678104"/>
            <a:ext cx="1730604"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28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4 – Le moniteur graphique</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2757967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d’apprendre à utiliser le moniteur graphique, une manière pratique de visualiser l’évolution d’une donnée au cours du temps.</a:t>
            </a:r>
          </a:p>
        </p:txBody>
      </p:sp>
      <p:sp>
        <p:nvSpPr>
          <p:cNvPr id="2" name="Title 1"/>
          <p:cNvSpPr>
            <a:spLocks noGrp="1"/>
          </p:cNvSpPr>
          <p:nvPr>
            <p:ph type="title"/>
          </p:nvPr>
        </p:nvSpPr>
        <p:spPr>
          <a:xfrm>
            <a:off x="300116" y="0"/>
            <a:ext cx="11612182" cy="1305227"/>
          </a:xfrm>
        </p:spPr>
        <p:txBody>
          <a:bodyPr anchor="ctr">
            <a:normAutofit/>
          </a:bodyPr>
          <a:lstStyle/>
          <a:p>
            <a:r>
              <a:rPr lang="en-US"/>
              <a:t>Objectif</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39</a:t>
            </a:fld>
            <a:endParaRPr lang="en-US" dirty="0"/>
          </a:p>
        </p:txBody>
      </p:sp>
    </p:spTree>
    <p:extLst>
      <p:ext uri="{BB962C8B-B14F-4D97-AF65-F5344CB8AC3E}">
        <p14:creationId xmlns:p14="http://schemas.microsoft.com/office/powerpoint/2010/main" val="140447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en-US"/>
              <a:t>Le projet est découpé en ateliers progressifs</a:t>
            </a:r>
          </a:p>
          <a:p>
            <a:r>
              <a:rPr lang="en-US"/>
              <a:t>La vérification du matériel </a:t>
            </a:r>
          </a:p>
          <a:p>
            <a:r>
              <a:rPr lang="en-US"/>
              <a:t>L’installation de l’environnement sur un PC </a:t>
            </a:r>
          </a:p>
          <a:p>
            <a:r>
              <a:rPr lang="en-US"/>
              <a:t>La prise en main de la carte STM32 et du moniteur textuel </a:t>
            </a:r>
          </a:p>
          <a:p>
            <a:r>
              <a:rPr lang="en-US"/>
              <a:t>La prise en main de la carte des capteurs et du moniteur graphique</a:t>
            </a:r>
          </a:p>
          <a:p>
            <a:r>
              <a:rPr lang="en-US"/>
              <a:t>La mise en œuvre de l’affichage </a:t>
            </a:r>
          </a:p>
          <a:p>
            <a:r>
              <a:rPr lang="en-US"/>
              <a:t>La mise en œuvre du bouton molette </a:t>
            </a:r>
          </a:p>
          <a:p>
            <a:r>
              <a:rPr lang="en-US"/>
              <a:t>La mise en œuvre de toutes les fonctions</a:t>
            </a:r>
            <a:endParaRPr lang="en-US" dirty="0"/>
          </a:p>
        </p:txBody>
      </p:sp>
      <p:sp>
        <p:nvSpPr>
          <p:cNvPr id="2" name="Title 1"/>
          <p:cNvSpPr>
            <a:spLocks noGrp="1"/>
          </p:cNvSpPr>
          <p:nvPr>
            <p:ph type="title"/>
          </p:nvPr>
        </p:nvSpPr>
        <p:spPr>
          <a:xfrm>
            <a:off x="300116" y="0"/>
            <a:ext cx="11612182" cy="1305227"/>
          </a:xfrm>
        </p:spPr>
        <p:txBody>
          <a:bodyPr anchor="ctr">
            <a:normAutofit/>
          </a:bodyPr>
          <a:lstStyle/>
          <a:p>
            <a:r>
              <a:rPr lang="en-US"/>
              <a:t>Les ateliers…</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DC86C4E1-3F75-4FF1-BF25-BA3500B2F6DA}"/>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a:t>
            </a:fld>
            <a:endParaRPr lang="en-US" dirty="0"/>
          </a:p>
        </p:txBody>
      </p:sp>
    </p:spTree>
    <p:extLst>
      <p:ext uri="{BB962C8B-B14F-4D97-AF65-F5344CB8AC3E}">
        <p14:creationId xmlns:p14="http://schemas.microsoft.com/office/powerpoint/2010/main" val="3681135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pPr marL="0" indent="0">
              <a:buNone/>
            </a:pPr>
            <a:r>
              <a:rPr lang="fr-FR" dirty="0"/>
              <a:t>La </a:t>
            </a:r>
            <a:r>
              <a:rPr lang="fr-FR" dirty="0" err="1"/>
              <a:t>PyBoard</a:t>
            </a:r>
            <a:r>
              <a:rPr lang="fr-FR" dirty="0"/>
              <a:t> intègre un </a:t>
            </a:r>
            <a:r>
              <a:rPr lang="fr-FR" dirty="0">
                <a:hlinkClick r:id="rId3"/>
              </a:rPr>
              <a:t>accéléromètre</a:t>
            </a:r>
            <a:r>
              <a:rPr lang="fr-FR" dirty="0"/>
              <a:t>: puisque ce composant est déjà soudé sur la carte et que l’environnement logiciel le gère déjà, il est prêt à être utilisé.</a:t>
            </a:r>
          </a:p>
          <a:p>
            <a:pPr marL="0" indent="0">
              <a:buNone/>
            </a:pPr>
            <a:r>
              <a:rPr lang="fr-FR" dirty="0"/>
              <a:t>Répertoire de sources: </a:t>
            </a:r>
            <a:r>
              <a:rPr lang="fr-FR" dirty="0" err="1"/>
              <a:t>demo_moniteur_graphique</a:t>
            </a:r>
            <a:endParaRPr lang="fr-FR" dirty="0"/>
          </a:p>
          <a:p>
            <a:pPr marL="0" indent="0">
              <a:buNone/>
            </a:pPr>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dirty="0" err="1"/>
              <a:t>L’accéléromètre</a:t>
            </a:r>
            <a:r>
              <a:rPr lang="en-US" dirty="0"/>
              <a:t> </a:t>
            </a:r>
            <a:r>
              <a:rPr lang="en-US" dirty="0" err="1"/>
              <a:t>intégré</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40</a:t>
            </a:fld>
            <a:endParaRPr lang="en-US" dirty="0"/>
          </a:p>
        </p:txBody>
      </p:sp>
      <p:sp>
        <p:nvSpPr>
          <p:cNvPr id="8" name="TextBox 7">
            <a:extLst>
              <a:ext uri="{FF2B5EF4-FFF2-40B4-BE49-F238E27FC236}">
                <a16:creationId xmlns:a16="http://schemas.microsoft.com/office/drawing/2014/main" id="{5CF87E2B-5F43-4CAC-A275-1CF0CFE17086}"/>
              </a:ext>
            </a:extLst>
          </p:cNvPr>
          <p:cNvSpPr txBox="1"/>
          <p:nvPr/>
        </p:nvSpPr>
        <p:spPr>
          <a:xfrm>
            <a:off x="3023263" y="3204575"/>
            <a:ext cx="6097836" cy="2492990"/>
          </a:xfrm>
          <a:prstGeom prst="rect">
            <a:avLst/>
          </a:prstGeom>
          <a:noFill/>
          <a:ln>
            <a:solidFill>
              <a:schemeClr val="tx1">
                <a:lumMod val="25000"/>
                <a:lumOff val="75000"/>
              </a:schemeClr>
            </a:solidFill>
          </a:ln>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delay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Accel</a:t>
            </a: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declaration d'un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objet</a:t>
            </a:r>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accelerometre</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acc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Accel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acquisition des valeurs sur les 3 axes</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x</a:t>
            </a:r>
            <a:r>
              <a:rPr lang="es-E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y</a:t>
            </a:r>
            <a:r>
              <a:rPr lang="es-E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z</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acc</a:t>
            </a:r>
            <a:r>
              <a:rPr lang="es-E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filtered_xyz</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affichage</a:t>
            </a:r>
            <a:r>
              <a:rPr lang="en-US" sz="1200" b="0" dirty="0">
                <a:solidFill>
                  <a:srgbClr val="008000"/>
                </a:solidFill>
                <a:highlight>
                  <a:srgbClr val="FFFFFF"/>
                </a:highlight>
                <a:latin typeface="Source Code Pro" panose="020B0509030403020204" pitchFamily="49" charset="0"/>
                <a:ea typeface="Source Code Pro" panose="020B0509030403020204" pitchFamily="49" charset="0"/>
              </a:rPr>
              <a:t> des </a:t>
            </a:r>
            <a:r>
              <a:rPr lang="en-US" sz="1200" b="0" dirty="0" err="1">
                <a:solidFill>
                  <a:srgbClr val="008000"/>
                </a:solidFill>
                <a:highlight>
                  <a:srgbClr val="FFFFFF"/>
                </a:highlight>
                <a:latin typeface="Source Code Pro" panose="020B0509030403020204" pitchFamily="49" charset="0"/>
                <a:ea typeface="Source Code Pro" panose="020B0509030403020204" pitchFamily="49" charset="0"/>
              </a:rPr>
              <a:t>valeurs</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pl-PL" sz="12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808080"/>
                </a:solidFill>
                <a:highlight>
                  <a:srgbClr val="FFFFFF"/>
                </a:highlight>
                <a:latin typeface="Source Code Pro" panose="020B0509030403020204" pitchFamily="49" charset="0"/>
                <a:ea typeface="Source Code Pro" panose="020B0509030403020204" pitchFamily="49" charset="0"/>
              </a:rPr>
              <a:t>"x:%i y:%i z:%i"</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x</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y</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pl-PL" sz="1200" b="0" dirty="0">
                <a:solidFill>
                  <a:srgbClr val="000000"/>
                </a:solidFill>
                <a:highlight>
                  <a:srgbClr val="FFFFFF"/>
                </a:highlight>
                <a:latin typeface="Source Code Pro" panose="020B0509030403020204" pitchFamily="49" charset="0"/>
                <a:ea typeface="Source Code Pro" panose="020B0509030403020204" pitchFamily="49" charset="0"/>
              </a:rPr>
              <a:t>z</a:t>
            </a:r>
            <a:r>
              <a:rPr lang="pl-PL"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pl-PL"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delay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200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259861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6" y="1305227"/>
            <a:ext cx="11594944" cy="4609579"/>
          </a:xfrm>
        </p:spPr>
        <p:txBody>
          <a:bodyPr>
            <a:normAutofit/>
          </a:bodyPr>
          <a:lstStyle/>
          <a:p>
            <a:pPr marL="0" indent="0">
              <a:buNone/>
            </a:pPr>
            <a:r>
              <a:rPr lang="fr-FR" dirty="0"/>
              <a:t>Comme vu précédemment, la fonction </a:t>
            </a:r>
            <a:r>
              <a:rPr lang="fr-FR" i="1" dirty="0" err="1"/>
              <a:t>print</a:t>
            </a:r>
            <a:r>
              <a:rPr lang="fr-FR" dirty="0"/>
              <a:t> imprime dans la fenêtre </a:t>
            </a:r>
            <a:r>
              <a:rPr lang="fr-FR" i="1" dirty="0"/>
              <a:t>Shell</a:t>
            </a:r>
            <a:r>
              <a:rPr lang="fr-FR" dirty="0"/>
              <a:t>(moniteur textuel) les valeurs des axes de l’accéléromètre. Ces valeurs sont affichées 5 fois par seconde ce qui permet de voir que ces valeurs changent lorsque l’on incline la </a:t>
            </a:r>
            <a:r>
              <a:rPr lang="fr-FR" dirty="0" err="1"/>
              <a:t>PyBoard</a:t>
            </a:r>
            <a:r>
              <a:rPr lang="fr-FR" dirty="0"/>
              <a:t>.</a:t>
            </a:r>
          </a:p>
          <a:p>
            <a:pPr marL="0" indent="0">
              <a:buNone/>
            </a:pPr>
            <a:endParaRPr lang="fr-FR" dirty="0"/>
          </a:p>
          <a:p>
            <a:pPr marL="0" indent="0">
              <a:buNone/>
            </a:pPr>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dirty="0" err="1"/>
              <a:t>Moniteur</a:t>
            </a:r>
            <a:r>
              <a:rPr lang="en-US" dirty="0"/>
              <a:t> </a:t>
            </a:r>
            <a:r>
              <a:rPr lang="en-US" dirty="0" err="1"/>
              <a:t>textuel</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41</a:t>
            </a:fld>
            <a:endParaRPr lang="en-US" dirty="0"/>
          </a:p>
        </p:txBody>
      </p:sp>
      <p:pic>
        <p:nvPicPr>
          <p:cNvPr id="7" name="Picture 6">
            <a:extLst>
              <a:ext uri="{FF2B5EF4-FFF2-40B4-BE49-F238E27FC236}">
                <a16:creationId xmlns:a16="http://schemas.microsoft.com/office/drawing/2014/main" id="{D47C2B24-66CF-47F5-A410-DDEE74850CAB}"/>
              </a:ext>
            </a:extLst>
          </p:cNvPr>
          <p:cNvPicPr>
            <a:picLocks noChangeAspect="1"/>
          </p:cNvPicPr>
          <p:nvPr/>
        </p:nvPicPr>
        <p:blipFill>
          <a:blip r:embed="rId3"/>
          <a:stretch>
            <a:fillRect/>
          </a:stretch>
        </p:blipFill>
        <p:spPr>
          <a:xfrm>
            <a:off x="4357307" y="2610454"/>
            <a:ext cx="6615397" cy="3667231"/>
          </a:xfrm>
          <a:prstGeom prst="rect">
            <a:avLst/>
          </a:prstGeom>
          <a:ln w="12700">
            <a:solidFill>
              <a:srgbClr val="00B0F0"/>
            </a:solidFill>
          </a:ln>
        </p:spPr>
      </p:pic>
      <p:pic>
        <p:nvPicPr>
          <p:cNvPr id="9" name="Picture 8">
            <a:extLst>
              <a:ext uri="{FF2B5EF4-FFF2-40B4-BE49-F238E27FC236}">
                <a16:creationId xmlns:a16="http://schemas.microsoft.com/office/drawing/2014/main" id="{B0B7A759-FAA4-4355-B84A-1E7C75EE597C}"/>
              </a:ext>
            </a:extLst>
          </p:cNvPr>
          <p:cNvPicPr>
            <a:picLocks noChangeAspect="1"/>
          </p:cNvPicPr>
          <p:nvPr/>
        </p:nvPicPr>
        <p:blipFill>
          <a:blip r:embed="rId4"/>
          <a:stretch>
            <a:fillRect/>
          </a:stretch>
        </p:blipFill>
        <p:spPr>
          <a:xfrm>
            <a:off x="872369" y="3024216"/>
            <a:ext cx="2562583" cy="2676899"/>
          </a:xfrm>
          <a:prstGeom prst="rect">
            <a:avLst/>
          </a:prstGeom>
          <a:ln w="12700">
            <a:solidFill>
              <a:srgbClr val="00B0F0"/>
            </a:solidFill>
          </a:ln>
        </p:spPr>
      </p:pic>
      <p:sp>
        <p:nvSpPr>
          <p:cNvPr id="10" name="Arrow: Right 9">
            <a:extLst>
              <a:ext uri="{FF2B5EF4-FFF2-40B4-BE49-F238E27FC236}">
                <a16:creationId xmlns:a16="http://schemas.microsoft.com/office/drawing/2014/main" id="{8F36BF20-1C63-47C2-8F20-116132F7253A}"/>
              </a:ext>
            </a:extLst>
          </p:cNvPr>
          <p:cNvSpPr/>
          <p:nvPr/>
        </p:nvSpPr>
        <p:spPr>
          <a:xfrm>
            <a:off x="3556000" y="4202545"/>
            <a:ext cx="711200" cy="4248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9511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6" y="1305227"/>
            <a:ext cx="11594944" cy="4609579"/>
          </a:xfrm>
        </p:spPr>
        <p:txBody>
          <a:bodyPr>
            <a:normAutofit/>
          </a:bodyPr>
          <a:lstStyle/>
          <a:p>
            <a:pPr marL="0" indent="0">
              <a:buNone/>
            </a:pPr>
            <a:r>
              <a:rPr lang="fr-FR" i="1" dirty="0" err="1"/>
              <a:t>Thonny</a:t>
            </a:r>
            <a:r>
              <a:rPr lang="fr-FR" dirty="0"/>
              <a:t> intègre également un moniteur graphique (</a:t>
            </a:r>
            <a:r>
              <a:rPr lang="fr-FR" i="1" dirty="0" err="1"/>
              <a:t>plotter</a:t>
            </a:r>
            <a:r>
              <a:rPr lang="fr-FR" dirty="0"/>
              <a:t>), qui permet de générer une ou plusieurs courbes en utilisant les données du moniteur textuel: la visualisation est beaucoup plus simple qu’avec des valeurs numériques.</a:t>
            </a:r>
          </a:p>
          <a:p>
            <a:pPr marL="0" indent="0">
              <a:buNone/>
            </a:pPr>
            <a:endParaRPr lang="fr-FR" dirty="0"/>
          </a:p>
          <a:p>
            <a:pPr marL="0" indent="0">
              <a:buNone/>
            </a:pPr>
            <a:endParaRPr lang="fr-FR" dirty="0"/>
          </a:p>
        </p:txBody>
      </p:sp>
      <p:sp>
        <p:nvSpPr>
          <p:cNvPr id="2" name="Title 1"/>
          <p:cNvSpPr>
            <a:spLocks noGrp="1"/>
          </p:cNvSpPr>
          <p:nvPr>
            <p:ph type="title"/>
          </p:nvPr>
        </p:nvSpPr>
        <p:spPr>
          <a:xfrm>
            <a:off x="300116" y="0"/>
            <a:ext cx="11612182" cy="1305227"/>
          </a:xfrm>
        </p:spPr>
        <p:txBody>
          <a:bodyPr anchor="ctr">
            <a:normAutofit/>
          </a:bodyPr>
          <a:lstStyle/>
          <a:p>
            <a:r>
              <a:rPr lang="en-US" dirty="0" err="1"/>
              <a:t>Moniteur</a:t>
            </a:r>
            <a:r>
              <a:rPr lang="en-US" dirty="0"/>
              <a:t> </a:t>
            </a:r>
            <a:r>
              <a:rPr lang="en-US" dirty="0" err="1"/>
              <a:t>graphique</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42</a:t>
            </a:fld>
            <a:endParaRPr lang="en-US" dirty="0"/>
          </a:p>
        </p:txBody>
      </p:sp>
      <p:sp>
        <p:nvSpPr>
          <p:cNvPr id="10" name="Arrow: Right 9">
            <a:extLst>
              <a:ext uri="{FF2B5EF4-FFF2-40B4-BE49-F238E27FC236}">
                <a16:creationId xmlns:a16="http://schemas.microsoft.com/office/drawing/2014/main" id="{8F36BF20-1C63-47C2-8F20-116132F7253A}"/>
              </a:ext>
            </a:extLst>
          </p:cNvPr>
          <p:cNvSpPr/>
          <p:nvPr/>
        </p:nvSpPr>
        <p:spPr>
          <a:xfrm>
            <a:off x="3556000" y="4398134"/>
            <a:ext cx="711200" cy="4248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545C3A8-6AEB-4685-A01E-B47D6BE87A5E}"/>
              </a:ext>
            </a:extLst>
          </p:cNvPr>
          <p:cNvPicPr>
            <a:picLocks noChangeAspect="1"/>
          </p:cNvPicPr>
          <p:nvPr/>
        </p:nvPicPr>
        <p:blipFill>
          <a:blip r:embed="rId3"/>
          <a:stretch>
            <a:fillRect/>
          </a:stretch>
        </p:blipFill>
        <p:spPr>
          <a:xfrm>
            <a:off x="755898" y="2610454"/>
            <a:ext cx="2648320" cy="3267531"/>
          </a:xfrm>
          <a:prstGeom prst="rect">
            <a:avLst/>
          </a:prstGeom>
          <a:ln w="12700">
            <a:solidFill>
              <a:srgbClr val="00B0F0"/>
            </a:solidFill>
          </a:ln>
        </p:spPr>
      </p:pic>
      <p:pic>
        <p:nvPicPr>
          <p:cNvPr id="12" name="Picture 11">
            <a:extLst>
              <a:ext uri="{FF2B5EF4-FFF2-40B4-BE49-F238E27FC236}">
                <a16:creationId xmlns:a16="http://schemas.microsoft.com/office/drawing/2014/main" id="{63EF964F-2837-492E-91B7-AB1501C4B8CD}"/>
              </a:ext>
            </a:extLst>
          </p:cNvPr>
          <p:cNvPicPr>
            <a:picLocks noChangeAspect="1"/>
          </p:cNvPicPr>
          <p:nvPr/>
        </p:nvPicPr>
        <p:blipFill>
          <a:blip r:embed="rId4"/>
          <a:stretch>
            <a:fillRect/>
          </a:stretch>
        </p:blipFill>
        <p:spPr>
          <a:xfrm>
            <a:off x="4345709" y="2610454"/>
            <a:ext cx="6996545" cy="3310101"/>
          </a:xfrm>
          <a:prstGeom prst="rect">
            <a:avLst/>
          </a:prstGeom>
          <a:ln w="12700">
            <a:solidFill>
              <a:srgbClr val="00B0F0"/>
            </a:solidFill>
          </a:ln>
        </p:spPr>
      </p:pic>
    </p:spTree>
    <p:extLst>
      <p:ext uri="{BB962C8B-B14F-4D97-AF65-F5344CB8AC3E}">
        <p14:creationId xmlns:p14="http://schemas.microsoft.com/office/powerpoint/2010/main" val="850877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5 – Le capteur pression atmosphérique LPS22</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2069009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de connecter la carte des capteurs (</a:t>
            </a:r>
            <a:r>
              <a:rPr lang="fr-FR" dirty="0" err="1"/>
              <a:t>AdaFruit</a:t>
            </a:r>
            <a:r>
              <a:rPr lang="fr-FR" dirty="0"/>
              <a:t> LPS22) à la </a:t>
            </a:r>
            <a:r>
              <a:rPr lang="fr-FR" dirty="0" err="1"/>
              <a:t>PyBoard</a:t>
            </a:r>
            <a:r>
              <a:rPr lang="fr-FR" dirty="0"/>
              <a:t> et d’afficher sur l’écran du PC la température et/ou pression</a:t>
            </a:r>
          </a:p>
          <a:p>
            <a:pPr lvl="1"/>
            <a:r>
              <a:rPr lang="fr-FR" dirty="0"/>
              <a:t>Etape 1: connecter physiquement les deux cartes </a:t>
            </a:r>
            <a:r>
              <a:rPr lang="fr-FR" dirty="0" err="1"/>
              <a:t>PyBoard</a:t>
            </a:r>
            <a:r>
              <a:rPr lang="fr-FR" dirty="0"/>
              <a:t> et LPS22</a:t>
            </a:r>
          </a:p>
          <a:p>
            <a:pPr lvl="1"/>
            <a:r>
              <a:rPr lang="fr-FR" dirty="0"/>
              <a:t>Etape 2: lire les informations du capteur</a:t>
            </a:r>
          </a:p>
          <a:p>
            <a:pPr lvl="1"/>
            <a:r>
              <a:rPr lang="fr-FR" dirty="0"/>
              <a:t>Etape 3: visualiser les données</a:t>
            </a:r>
          </a:p>
        </p:txBody>
      </p:sp>
      <p:sp>
        <p:nvSpPr>
          <p:cNvPr id="2" name="Title 1"/>
          <p:cNvSpPr>
            <a:spLocks noGrp="1"/>
          </p:cNvSpPr>
          <p:nvPr>
            <p:ph type="title"/>
          </p:nvPr>
        </p:nvSpPr>
        <p:spPr>
          <a:xfrm>
            <a:off x="300116" y="0"/>
            <a:ext cx="11612182" cy="1305227"/>
          </a:xfrm>
        </p:spPr>
        <p:txBody>
          <a:bodyPr anchor="ctr">
            <a:normAutofit/>
          </a:bodyPr>
          <a:lstStyle/>
          <a:p>
            <a:r>
              <a:rPr lang="en-US"/>
              <a:t>Objectif</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4467C7A5-2220-4764-B598-478FF7664B3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44</a:t>
            </a:fld>
            <a:endParaRPr lang="en-US" dirty="0"/>
          </a:p>
        </p:txBody>
      </p:sp>
    </p:spTree>
    <p:extLst>
      <p:ext uri="{BB962C8B-B14F-4D97-AF65-F5344CB8AC3E}">
        <p14:creationId xmlns:p14="http://schemas.microsoft.com/office/powerpoint/2010/main" val="928804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3" name="Content Placeholder 2"/>
          <p:cNvSpPr>
            <a:spLocks noGrp="1"/>
          </p:cNvSpPr>
          <p:nvPr>
            <p:ph idx="1"/>
          </p:nvPr>
        </p:nvSpPr>
        <p:spPr>
          <a:xfrm>
            <a:off x="253445" y="1344029"/>
            <a:ext cx="11416041" cy="1231084"/>
          </a:xfrm>
        </p:spPr>
        <p:txBody>
          <a:bodyPr/>
          <a:lstStyle/>
          <a:p>
            <a:pPr marL="0" indent="0">
              <a:buNone/>
            </a:pPr>
            <a:r>
              <a:rPr lang="fr-FR" dirty="0"/>
              <a:t>La page principale du produit est disponible ici: </a:t>
            </a:r>
            <a:r>
              <a:rPr lang="fr-FR" dirty="0">
                <a:hlinkClick r:id="rId2"/>
              </a:rPr>
              <a:t>https://learn.adafruit.com/adafruit-lps25-pressure-sensor</a:t>
            </a:r>
            <a:r>
              <a:rPr lang="fr-FR" dirty="0"/>
              <a:t>.</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45</a:t>
            </a:fld>
            <a:endParaRPr lang="fr-FR" dirty="0"/>
          </a:p>
        </p:txBody>
      </p:sp>
      <p:sp>
        <p:nvSpPr>
          <p:cNvPr id="11" name="Footer Placeholder 10"/>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12" name="Picture 11">
            <a:extLst>
              <a:ext uri="{FF2B5EF4-FFF2-40B4-BE49-F238E27FC236}">
                <a16:creationId xmlns:a16="http://schemas.microsoft.com/office/drawing/2014/main" id="{AE6CA9A9-787F-40FE-9FDE-63EB05AF4590}"/>
              </a:ext>
            </a:extLst>
          </p:cNvPr>
          <p:cNvPicPr>
            <a:picLocks noChangeAspect="1"/>
          </p:cNvPicPr>
          <p:nvPr/>
        </p:nvPicPr>
        <p:blipFill>
          <a:blip r:embed="rId3"/>
          <a:stretch>
            <a:fillRect/>
          </a:stretch>
        </p:blipFill>
        <p:spPr>
          <a:xfrm>
            <a:off x="1036178" y="3007157"/>
            <a:ext cx="4472791" cy="3119772"/>
          </a:xfrm>
          <a:prstGeom prst="rect">
            <a:avLst/>
          </a:prstGeom>
        </p:spPr>
      </p:pic>
      <p:pic>
        <p:nvPicPr>
          <p:cNvPr id="13" name="Picture 12">
            <a:extLst>
              <a:ext uri="{FF2B5EF4-FFF2-40B4-BE49-F238E27FC236}">
                <a16:creationId xmlns:a16="http://schemas.microsoft.com/office/drawing/2014/main" id="{A9CD894B-3D29-4A5C-9066-4D485F54BBE3}"/>
              </a:ext>
            </a:extLst>
          </p:cNvPr>
          <p:cNvPicPr>
            <a:picLocks noChangeAspect="1"/>
          </p:cNvPicPr>
          <p:nvPr/>
        </p:nvPicPr>
        <p:blipFill>
          <a:blip r:embed="rId4"/>
          <a:stretch>
            <a:fillRect/>
          </a:stretch>
        </p:blipFill>
        <p:spPr>
          <a:xfrm>
            <a:off x="5618137" y="2972882"/>
            <a:ext cx="4365946" cy="3154047"/>
          </a:xfrm>
          <a:prstGeom prst="rect">
            <a:avLst/>
          </a:prstGeom>
        </p:spPr>
      </p:pic>
    </p:spTree>
    <p:extLst>
      <p:ext uri="{BB962C8B-B14F-4D97-AF65-F5344CB8AC3E}">
        <p14:creationId xmlns:p14="http://schemas.microsoft.com/office/powerpoint/2010/main" val="1838203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3" name="Content Placeholder 2"/>
          <p:cNvSpPr>
            <a:spLocks noGrp="1"/>
          </p:cNvSpPr>
          <p:nvPr>
            <p:ph idx="1"/>
          </p:nvPr>
        </p:nvSpPr>
        <p:spPr>
          <a:xfrm>
            <a:off x="253445" y="1344029"/>
            <a:ext cx="7270761" cy="3308576"/>
          </a:xfrm>
        </p:spPr>
        <p:txBody>
          <a:bodyPr/>
          <a:lstStyle/>
          <a:p>
            <a:r>
              <a:rPr lang="fr-FR" sz="2000" dirty="0"/>
              <a:t>La description complète des plots de connexion est ici: </a:t>
            </a:r>
            <a:r>
              <a:rPr lang="fr-FR" sz="2000" dirty="0">
                <a:hlinkClick r:id="rId2"/>
              </a:rPr>
              <a:t>https://learn.adafruit.com/adafruit-lps25-pressure-sensor/pinouts</a:t>
            </a:r>
            <a:r>
              <a:rPr lang="fr-FR" sz="2000" dirty="0"/>
              <a:t>.</a:t>
            </a:r>
          </a:p>
          <a:p>
            <a:r>
              <a:rPr lang="fr-FR" sz="2000" dirty="0"/>
              <a:t>L’alimentation électrique se fait grâce aux plots VIN et GND: grâce au régulateur intégré, nous pouvons utiliser du 5V ou du 3.3V.</a:t>
            </a:r>
          </a:p>
          <a:p>
            <a:r>
              <a:rPr lang="fr-FR" sz="2000" dirty="0"/>
              <a:t>La carte peut se connecter soit en </a:t>
            </a:r>
            <a:r>
              <a:rPr lang="fr-FR" sz="2000" dirty="0">
                <a:hlinkClick r:id="rId3"/>
              </a:rPr>
              <a:t>SPI</a:t>
            </a:r>
            <a:r>
              <a:rPr lang="fr-FR" sz="2000" dirty="0"/>
              <a:t> soit en </a:t>
            </a:r>
            <a:r>
              <a:rPr lang="fr-FR" sz="2000" dirty="0">
                <a:hlinkClick r:id="rId4"/>
              </a:rPr>
              <a:t>I2C</a:t>
            </a:r>
            <a:r>
              <a:rPr lang="fr-FR" sz="2000" dirty="0"/>
              <a:t>; pour ce projet, nous utiliserons l’I2C (plots SCK(horloge) et SDI(données)) en conservant l’adresse par défaut 0x5D (plot SDO non connecté)</a:t>
            </a:r>
          </a:p>
          <a:p>
            <a:r>
              <a:rPr lang="fr-FR" sz="2000" dirty="0"/>
              <a:t>Les autres plots (3Vo, CS et INT) n’ont pas besoin d’être connectés.</a:t>
            </a:r>
          </a:p>
          <a:p>
            <a:pPr marL="269929" lvl="1" indent="0">
              <a:buNone/>
            </a:pPr>
            <a:endParaRPr lang="fr-FR" sz="18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46</a:t>
            </a:fld>
            <a:endParaRPr lang="fr-FR" dirty="0"/>
          </a:p>
        </p:txBody>
      </p:sp>
      <p:sp>
        <p:nvSpPr>
          <p:cNvPr id="6" name="Footer Placeholder 5"/>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7" name="Picture 6">
            <a:extLst>
              <a:ext uri="{FF2B5EF4-FFF2-40B4-BE49-F238E27FC236}">
                <a16:creationId xmlns:a16="http://schemas.microsoft.com/office/drawing/2014/main" id="{C754CF88-4991-4923-B3BC-A1C0C8C68D14}"/>
              </a:ext>
            </a:extLst>
          </p:cNvPr>
          <p:cNvPicPr>
            <a:picLocks noChangeAspect="1"/>
          </p:cNvPicPr>
          <p:nvPr/>
        </p:nvPicPr>
        <p:blipFill>
          <a:blip r:embed="rId5"/>
          <a:stretch>
            <a:fillRect/>
          </a:stretch>
        </p:blipFill>
        <p:spPr>
          <a:xfrm>
            <a:off x="7452894" y="1788516"/>
            <a:ext cx="4365946" cy="3154047"/>
          </a:xfrm>
          <a:prstGeom prst="rect">
            <a:avLst/>
          </a:prstGeom>
        </p:spPr>
      </p:pic>
    </p:spTree>
    <p:extLst>
      <p:ext uri="{BB962C8B-B14F-4D97-AF65-F5344CB8AC3E}">
        <p14:creationId xmlns:p14="http://schemas.microsoft.com/office/powerpoint/2010/main" val="2125126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97B9B44-A7B4-4C17-A7C7-C8359D666553}"/>
              </a:ext>
            </a:extLst>
          </p:cNvPr>
          <p:cNvPicPr>
            <a:picLocks noChangeAspect="1"/>
          </p:cNvPicPr>
          <p:nvPr/>
        </p:nvPicPr>
        <p:blipFill>
          <a:blip r:embed="rId2"/>
          <a:stretch>
            <a:fillRect/>
          </a:stretch>
        </p:blipFill>
        <p:spPr>
          <a:xfrm>
            <a:off x="282877" y="949733"/>
            <a:ext cx="7040565" cy="5276896"/>
          </a:xfrm>
          <a:prstGeom prst="rect">
            <a:avLst/>
          </a:prstGeom>
        </p:spPr>
      </p:pic>
      <p:sp>
        <p:nvSpPr>
          <p:cNvPr id="2" name="Title 1"/>
          <p:cNvSpPr>
            <a:spLocks noGrp="1"/>
          </p:cNvSpPr>
          <p:nvPr>
            <p:ph type="title"/>
          </p:nvPr>
        </p:nvSpPr>
        <p:spPr>
          <a:xfrm>
            <a:off x="300116" y="-26126"/>
            <a:ext cx="11612182" cy="1305227"/>
          </a:xfrm>
        </p:spPr>
        <p:txBody>
          <a:bodyPr/>
          <a:lstStyle/>
          <a:p>
            <a:r>
              <a:rPr lang="fr-FR" dirty="0"/>
              <a:t>Etape 1: Connecter les cartes</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47</a:t>
            </a:fld>
            <a:endParaRPr lang="fr-FR" dirty="0"/>
          </a:p>
        </p:txBody>
      </p:sp>
      <p:sp>
        <p:nvSpPr>
          <p:cNvPr id="3" name="Footer Placeholder 2"/>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sp>
        <p:nvSpPr>
          <p:cNvPr id="5" name="TextBox 4">
            <a:extLst>
              <a:ext uri="{FF2B5EF4-FFF2-40B4-BE49-F238E27FC236}">
                <a16:creationId xmlns:a16="http://schemas.microsoft.com/office/drawing/2014/main" id="{0671230A-D8C5-4430-8091-31251261FEF2}"/>
              </a:ext>
            </a:extLst>
          </p:cNvPr>
          <p:cNvSpPr txBox="1"/>
          <p:nvPr/>
        </p:nvSpPr>
        <p:spPr>
          <a:xfrm>
            <a:off x="7477741" y="1149531"/>
            <a:ext cx="4451796" cy="2800767"/>
          </a:xfrm>
          <a:prstGeom prst="rect">
            <a:avLst/>
          </a:prstGeom>
          <a:noFill/>
        </p:spPr>
        <p:txBody>
          <a:bodyPr wrap="square" rtlCol="0">
            <a:spAutoFit/>
          </a:bodyPr>
          <a:lstStyle/>
          <a:p>
            <a:pPr algn="l"/>
            <a:r>
              <a:rPr lang="fr-FR" dirty="0"/>
              <a:t>2 ports I2C sont disponible sur la </a:t>
            </a:r>
            <a:r>
              <a:rPr lang="fr-FR" dirty="0" err="1"/>
              <a:t>PyBoard</a:t>
            </a:r>
            <a:r>
              <a:rPr lang="fr-FR" dirty="0"/>
              <a:t>, nous utiliserons le second I2C(2) pour connecter la carte capteur LPS22:</a:t>
            </a:r>
          </a:p>
          <a:p>
            <a:pPr marL="285750" indent="-285750" algn="l">
              <a:buFont typeface="Arial" panose="020B0604020202020204" pitchFamily="34" charset="0"/>
              <a:buChar char="•"/>
            </a:pPr>
            <a:r>
              <a:rPr lang="fr-FR" sz="1600" dirty="0"/>
              <a:t>I2C(2) / SDA (données) =&gt; plot Y10 </a:t>
            </a:r>
            <a:r>
              <a:rPr lang="fr-FR" sz="1600" dirty="0">
                <a:sym typeface="Wingdings" panose="05000000000000000000" pitchFamily="2" charset="2"/>
              </a:rPr>
              <a:t> </a:t>
            </a:r>
            <a:r>
              <a:rPr lang="fr-FR" sz="1600" dirty="0">
                <a:solidFill>
                  <a:schemeClr val="bg1">
                    <a:lumMod val="50000"/>
                  </a:schemeClr>
                </a:solidFill>
              </a:rPr>
              <a:t>SDI</a:t>
            </a:r>
            <a:endParaRPr lang="fr-FR" sz="1600" dirty="0"/>
          </a:p>
          <a:p>
            <a:pPr marL="285750" indent="-285750" algn="l">
              <a:buFont typeface="Arial" panose="020B0604020202020204" pitchFamily="34" charset="0"/>
              <a:buChar char="•"/>
            </a:pPr>
            <a:r>
              <a:rPr lang="fr-FR" sz="1600" dirty="0"/>
              <a:t>I2C(2) / SCL (horloge)   =&gt; plot Y9   </a:t>
            </a:r>
            <a:r>
              <a:rPr lang="fr-FR" sz="1600" dirty="0">
                <a:sym typeface="Wingdings" panose="05000000000000000000" pitchFamily="2" charset="2"/>
              </a:rPr>
              <a:t></a:t>
            </a:r>
            <a:r>
              <a:rPr lang="fr-FR" sz="1600" dirty="0">
                <a:solidFill>
                  <a:schemeClr val="bg1">
                    <a:lumMod val="50000"/>
                  </a:schemeClr>
                </a:solidFill>
              </a:rPr>
              <a:t> SCK</a:t>
            </a:r>
            <a:endParaRPr lang="fr-FR" sz="1600" dirty="0"/>
          </a:p>
          <a:p>
            <a:pPr algn="l"/>
            <a:endParaRPr lang="fr-FR" dirty="0"/>
          </a:p>
          <a:p>
            <a:pPr algn="l"/>
            <a:r>
              <a:rPr lang="fr-FR" dirty="0"/>
              <a:t>Pour des raisons pratiques nous utiliserons les plots d’alimentation les plus proches: 3V3 et GND</a:t>
            </a:r>
          </a:p>
        </p:txBody>
      </p:sp>
      <p:sp>
        <p:nvSpPr>
          <p:cNvPr id="6" name="Oval 5">
            <a:extLst>
              <a:ext uri="{FF2B5EF4-FFF2-40B4-BE49-F238E27FC236}">
                <a16:creationId xmlns:a16="http://schemas.microsoft.com/office/drawing/2014/main" id="{CCAD654E-E419-41ED-BF28-7EF6E29D732C}"/>
              </a:ext>
            </a:extLst>
          </p:cNvPr>
          <p:cNvSpPr/>
          <p:nvPr/>
        </p:nvSpPr>
        <p:spPr>
          <a:xfrm>
            <a:off x="5381897" y="2194560"/>
            <a:ext cx="679268" cy="66185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C070661-CC06-426B-8578-E206A86A54E7}"/>
              </a:ext>
            </a:extLst>
          </p:cNvPr>
          <p:cNvSpPr/>
          <p:nvPr/>
        </p:nvSpPr>
        <p:spPr>
          <a:xfrm>
            <a:off x="6644174" y="1371070"/>
            <a:ext cx="679268" cy="66185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37762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48</a:t>
            </a:fld>
            <a:endParaRPr lang="fr-FR" dirty="0"/>
          </a:p>
        </p:txBody>
      </p:sp>
      <p:sp>
        <p:nvSpPr>
          <p:cNvPr id="3" name="Footer Placeholder 2"/>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9" name="Picture 8" descr="A picture containing text, electronics, circuit&#10;&#10;Description automatically generated">
            <a:extLst>
              <a:ext uri="{FF2B5EF4-FFF2-40B4-BE49-F238E27FC236}">
                <a16:creationId xmlns:a16="http://schemas.microsoft.com/office/drawing/2014/main" id="{E4A5BF5A-31AF-4380-A03F-4FD26A83B8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9440" y="1159701"/>
            <a:ext cx="4775669" cy="4879078"/>
          </a:xfrm>
          <a:prstGeom prst="rect">
            <a:avLst/>
          </a:prstGeom>
        </p:spPr>
      </p:pic>
      <p:pic>
        <p:nvPicPr>
          <p:cNvPr id="15" name="Content Placeholder 11">
            <a:extLst>
              <a:ext uri="{FF2B5EF4-FFF2-40B4-BE49-F238E27FC236}">
                <a16:creationId xmlns:a16="http://schemas.microsoft.com/office/drawing/2014/main" id="{335074D2-04FB-409E-871B-DEDADFB2AB75}"/>
              </a:ext>
            </a:extLst>
          </p:cNvPr>
          <p:cNvPicPr>
            <a:picLocks noChangeAspect="1"/>
          </p:cNvPicPr>
          <p:nvPr/>
        </p:nvPicPr>
        <p:blipFill>
          <a:blip r:embed="rId3"/>
          <a:stretch>
            <a:fillRect/>
          </a:stretch>
        </p:blipFill>
        <p:spPr>
          <a:xfrm rot="5400000">
            <a:off x="6064951" y="1734376"/>
            <a:ext cx="2676525" cy="1933575"/>
          </a:xfrm>
          <a:prstGeom prst="rect">
            <a:avLst/>
          </a:prstGeom>
        </p:spPr>
      </p:pic>
      <p:cxnSp>
        <p:nvCxnSpPr>
          <p:cNvPr id="19" name="Straight Connector 18">
            <a:extLst>
              <a:ext uri="{FF2B5EF4-FFF2-40B4-BE49-F238E27FC236}">
                <a16:creationId xmlns:a16="http://schemas.microsoft.com/office/drawing/2014/main" id="{2C44DB78-34CD-482F-8526-1544039C5DB0}"/>
              </a:ext>
            </a:extLst>
          </p:cNvPr>
          <p:cNvCxnSpPr/>
          <p:nvPr/>
        </p:nvCxnSpPr>
        <p:spPr>
          <a:xfrm>
            <a:off x="4659086" y="1808216"/>
            <a:ext cx="2133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9035E1-4490-491E-8874-3DAA54E55C35}"/>
              </a:ext>
            </a:extLst>
          </p:cNvPr>
          <p:cNvCxnSpPr>
            <a:cxnSpLocks/>
          </p:cNvCxnSpPr>
          <p:nvPr/>
        </p:nvCxnSpPr>
        <p:spPr>
          <a:xfrm>
            <a:off x="4659086" y="2113016"/>
            <a:ext cx="2138878" cy="2053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A4C80E-AAA7-4D56-9548-CF60F8B4F0A1}"/>
              </a:ext>
            </a:extLst>
          </p:cNvPr>
          <p:cNvCxnSpPr>
            <a:cxnSpLocks/>
          </p:cNvCxnSpPr>
          <p:nvPr/>
        </p:nvCxnSpPr>
        <p:spPr>
          <a:xfrm flipV="1">
            <a:off x="4659086" y="2549236"/>
            <a:ext cx="2133600" cy="94923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1B4F43-B97F-4B51-BCA9-F6C8D4DAE004}"/>
              </a:ext>
            </a:extLst>
          </p:cNvPr>
          <p:cNvCxnSpPr>
            <a:cxnSpLocks/>
          </p:cNvCxnSpPr>
          <p:nvPr/>
        </p:nvCxnSpPr>
        <p:spPr>
          <a:xfrm flipV="1">
            <a:off x="4659086" y="3057236"/>
            <a:ext cx="2133600" cy="17799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159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Etape 1: Connecter les cartes</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49</a:t>
            </a:fld>
            <a:endParaRPr lang="fr-FR" dirty="0"/>
          </a:p>
        </p:txBody>
      </p:sp>
      <p:sp>
        <p:nvSpPr>
          <p:cNvPr id="3" name="Footer Placeholder 2"/>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defPPr>
              <a:defRPr lang="fr-FR"/>
            </a:defPPr>
            <a:lvl1pPr marL="0" algn="r" defTabSz="1218987" rtl="0" eaLnBrk="1" latinLnBrk="0" hangingPunct="1">
              <a:defRPr sz="1100" kern="1200">
                <a:solidFill>
                  <a:schemeClr val="tx1">
                    <a:tint val="75000"/>
                  </a:schemeClr>
                </a:solidFill>
                <a:latin typeface="Arial" pitchFamily="34" charset="0"/>
                <a:ea typeface="+mn-ea"/>
                <a:cs typeface="Arial"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fr-FR"/>
              <a:t>Support pour stages d'observation - ST - Janvier 2021</a:t>
            </a:r>
            <a:endParaRPr lang="en-US" noProof="0"/>
          </a:p>
        </p:txBody>
      </p:sp>
      <p:pic>
        <p:nvPicPr>
          <p:cNvPr id="9" name="Picture 8">
            <a:extLst>
              <a:ext uri="{FF2B5EF4-FFF2-40B4-BE49-F238E27FC236}">
                <a16:creationId xmlns:a16="http://schemas.microsoft.com/office/drawing/2014/main" id="{CA729B6E-3669-48D5-8D9F-BC9ACEBC03B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462443" y="1881447"/>
            <a:ext cx="2809301" cy="2566931"/>
          </a:xfrm>
          <a:prstGeom prst="rect">
            <a:avLst/>
          </a:prstGeom>
        </p:spPr>
      </p:pic>
      <p:pic>
        <p:nvPicPr>
          <p:cNvPr id="11" name="Picture 10" descr="A circuit board with wires&#10;&#10;Description automatically generated with low confidence">
            <a:extLst>
              <a:ext uri="{FF2B5EF4-FFF2-40B4-BE49-F238E27FC236}">
                <a16:creationId xmlns:a16="http://schemas.microsoft.com/office/drawing/2014/main" id="{7E0657B3-ECF4-454A-9AA2-605A892E12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44285" y="1760262"/>
            <a:ext cx="4839343" cy="3701667"/>
          </a:xfrm>
          <a:prstGeom prst="rect">
            <a:avLst/>
          </a:prstGeom>
        </p:spPr>
      </p:pic>
    </p:spTree>
    <p:extLst>
      <p:ext uri="{BB962C8B-B14F-4D97-AF65-F5344CB8AC3E}">
        <p14:creationId xmlns:p14="http://schemas.microsoft.com/office/powerpoint/2010/main" val="1903692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CAA6-C1F1-47E3-B08D-32EE78DA26BC}"/>
              </a:ext>
            </a:extLst>
          </p:cNvPr>
          <p:cNvSpPr>
            <a:spLocks noGrp="1"/>
          </p:cNvSpPr>
          <p:nvPr>
            <p:ph type="title"/>
          </p:nvPr>
        </p:nvSpPr>
        <p:spPr/>
        <p:txBody>
          <a:bodyPr/>
          <a:lstStyle/>
          <a:p>
            <a:r>
              <a:rPr lang="fr-FR" dirty="0"/>
              <a:t>Atelier 1 - La vérification du matériel </a:t>
            </a:r>
            <a:endParaRPr lang="en-US" dirty="0"/>
          </a:p>
        </p:txBody>
      </p:sp>
      <p:sp>
        <p:nvSpPr>
          <p:cNvPr id="3" name="Picture Placeholder 2">
            <a:extLst>
              <a:ext uri="{FF2B5EF4-FFF2-40B4-BE49-F238E27FC236}">
                <a16:creationId xmlns:a16="http://schemas.microsoft.com/office/drawing/2014/main" id="{33970391-BEF7-4E2A-A272-66AAEAA1CA95}"/>
              </a:ext>
            </a:extLst>
          </p:cNvPr>
          <p:cNvSpPr>
            <a:spLocks noGrp="1"/>
          </p:cNvSpPr>
          <p:nvPr>
            <p:ph type="pic" sz="quarter" idx="10"/>
          </p:nvPr>
        </p:nvSpPr>
        <p:spPr/>
      </p:sp>
    </p:spTree>
    <p:extLst>
      <p:ext uri="{BB962C8B-B14F-4D97-AF65-F5344CB8AC3E}">
        <p14:creationId xmlns:p14="http://schemas.microsoft.com/office/powerpoint/2010/main" val="2907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C992FA-2E8A-44DA-BC53-A430B2EAEC66}"/>
              </a:ext>
            </a:extLst>
          </p:cNvPr>
          <p:cNvSpPr>
            <a:spLocks noGrp="1"/>
          </p:cNvSpPr>
          <p:nvPr>
            <p:ph idx="1"/>
          </p:nvPr>
        </p:nvSpPr>
        <p:spPr/>
        <p:txBody>
          <a:bodyPr/>
          <a:lstStyle/>
          <a:p>
            <a:pPr marL="0" indent="0">
              <a:buNone/>
            </a:pPr>
            <a:r>
              <a:rPr lang="fr-FR" dirty="0"/>
              <a:t>Il existe déjà un module python (LPS22.py) pour communiquer avec le capteur LPS22: ce module utilise le protocole I2C et tente de communiquer avec le capteur à l’adresse 0x5D (adresse par défaut du capteur).</a:t>
            </a:r>
          </a:p>
          <a:p>
            <a:pPr marL="0" indent="0">
              <a:buNone/>
            </a:pPr>
            <a:r>
              <a:rPr lang="fr-FR" dirty="0"/>
              <a:t>Extrait du module LPS22:</a:t>
            </a:r>
          </a:p>
          <a:p>
            <a:pPr marL="0" indent="0">
              <a:buNone/>
            </a:pPr>
            <a:endParaRPr lang="fr-FR" dirty="0"/>
          </a:p>
          <a:p>
            <a:pPr marL="0" indent="0">
              <a:buNone/>
            </a:pPr>
            <a:endParaRPr lang="fr-FR" dirty="0"/>
          </a:p>
          <a:p>
            <a:pPr marL="0" indent="0">
              <a:buNone/>
            </a:pPr>
            <a:endParaRPr lang="fr-FR" dirty="0"/>
          </a:p>
        </p:txBody>
      </p:sp>
      <p:sp>
        <p:nvSpPr>
          <p:cNvPr id="3" name="Title 2">
            <a:extLst>
              <a:ext uri="{FF2B5EF4-FFF2-40B4-BE49-F238E27FC236}">
                <a16:creationId xmlns:a16="http://schemas.microsoft.com/office/drawing/2014/main" id="{FDB10FB5-C965-4761-9081-C6BBE21A524C}"/>
              </a:ext>
            </a:extLst>
          </p:cNvPr>
          <p:cNvSpPr>
            <a:spLocks noGrp="1"/>
          </p:cNvSpPr>
          <p:nvPr>
            <p:ph type="title"/>
          </p:nvPr>
        </p:nvSpPr>
        <p:spPr/>
        <p:txBody>
          <a:bodyPr/>
          <a:lstStyle/>
          <a:p>
            <a:r>
              <a:rPr lang="fr-FR" dirty="0"/>
              <a:t>Etape 2: Lire les informations du capteur</a:t>
            </a:r>
            <a:endParaRPr lang="en-US" dirty="0"/>
          </a:p>
        </p:txBody>
      </p:sp>
      <p:sp>
        <p:nvSpPr>
          <p:cNvPr id="4" name="Footer Placeholder 3">
            <a:extLst>
              <a:ext uri="{FF2B5EF4-FFF2-40B4-BE49-F238E27FC236}">
                <a16:creationId xmlns:a16="http://schemas.microsoft.com/office/drawing/2014/main" id="{D83DCDA5-F398-448C-BFDD-5D5216B8C53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F582369-5476-4EC0-ADA0-6375526C498B}"/>
              </a:ext>
            </a:extLst>
          </p:cNvPr>
          <p:cNvSpPr>
            <a:spLocks noGrp="1"/>
          </p:cNvSpPr>
          <p:nvPr>
            <p:ph type="sldNum" sz="quarter" idx="12"/>
          </p:nvPr>
        </p:nvSpPr>
        <p:spPr/>
        <p:txBody>
          <a:bodyPr/>
          <a:lstStyle/>
          <a:p>
            <a:fld id="{5B31B9E4-8E4D-4C86-BFD7-412B282B373B}" type="slidenum">
              <a:rPr lang="fr-FR" smtClean="0"/>
              <a:pPr/>
              <a:t>50</a:t>
            </a:fld>
            <a:endParaRPr lang="fr-FR" dirty="0"/>
          </a:p>
        </p:txBody>
      </p:sp>
      <p:sp>
        <p:nvSpPr>
          <p:cNvPr id="8" name="TextBox 7">
            <a:extLst>
              <a:ext uri="{FF2B5EF4-FFF2-40B4-BE49-F238E27FC236}">
                <a16:creationId xmlns:a16="http://schemas.microsoft.com/office/drawing/2014/main" id="{FCD26E75-AAB8-4F87-855A-37ABE67A3686}"/>
              </a:ext>
            </a:extLst>
          </p:cNvPr>
          <p:cNvSpPr txBox="1"/>
          <p:nvPr/>
        </p:nvSpPr>
        <p:spPr>
          <a:xfrm>
            <a:off x="3765544" y="3373947"/>
            <a:ext cx="4408971" cy="830997"/>
          </a:xfrm>
          <a:prstGeom prst="rect">
            <a:avLst/>
          </a:prstGeom>
          <a:noFill/>
          <a:ln>
            <a:solidFill>
              <a:schemeClr val="tx1">
                <a:lumMod val="25000"/>
                <a:lumOff val="75000"/>
              </a:schemeClr>
            </a:solidFill>
          </a:ln>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00"/>
                </a:solidFill>
                <a:highlight>
                  <a:srgbClr val="FFFFFF"/>
                </a:highlight>
                <a:latin typeface="Source Code Pro" panose="020B0509030403020204" pitchFamily="49" charset="0"/>
                <a:ea typeface="Source Code Pro" panose="020B0509030403020204" pitchFamily="49" charset="0"/>
              </a:rPr>
              <a:t>LPS22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12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12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addr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0x5D</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addr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addr</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644889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71348-3ED3-44AF-B4D4-3A14587FAAB1}"/>
              </a:ext>
            </a:extLst>
          </p:cNvPr>
          <p:cNvSpPr>
            <a:spLocks noGrp="1"/>
          </p:cNvSpPr>
          <p:nvPr>
            <p:ph type="title"/>
          </p:nvPr>
        </p:nvSpPr>
        <p:spPr/>
        <p:txBody>
          <a:bodyPr/>
          <a:lstStyle/>
          <a:p>
            <a:r>
              <a:rPr lang="fr-FR" dirty="0"/>
              <a:t>Etape 2: Lire les informations du capteur</a:t>
            </a:r>
            <a:endParaRPr lang="en-US" dirty="0"/>
          </a:p>
        </p:txBody>
      </p:sp>
      <p:sp>
        <p:nvSpPr>
          <p:cNvPr id="4" name="Footer Placeholder 3">
            <a:extLst>
              <a:ext uri="{FF2B5EF4-FFF2-40B4-BE49-F238E27FC236}">
                <a16:creationId xmlns:a16="http://schemas.microsoft.com/office/drawing/2014/main" id="{3C469FAB-3236-465A-A884-3443410C9958}"/>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1357B3A-F7F7-4571-A315-F1FD91219C17}"/>
              </a:ext>
            </a:extLst>
          </p:cNvPr>
          <p:cNvSpPr>
            <a:spLocks noGrp="1"/>
          </p:cNvSpPr>
          <p:nvPr>
            <p:ph type="sldNum" sz="quarter" idx="12"/>
          </p:nvPr>
        </p:nvSpPr>
        <p:spPr/>
        <p:txBody>
          <a:bodyPr/>
          <a:lstStyle/>
          <a:p>
            <a:fld id="{5B31B9E4-8E4D-4C86-BFD7-412B282B373B}" type="slidenum">
              <a:rPr lang="fr-FR" smtClean="0"/>
              <a:pPr/>
              <a:t>51</a:t>
            </a:fld>
            <a:endParaRPr lang="fr-FR" dirty="0"/>
          </a:p>
        </p:txBody>
      </p:sp>
      <p:sp>
        <p:nvSpPr>
          <p:cNvPr id="8" name="TextBox 7">
            <a:extLst>
              <a:ext uri="{FF2B5EF4-FFF2-40B4-BE49-F238E27FC236}">
                <a16:creationId xmlns:a16="http://schemas.microsoft.com/office/drawing/2014/main" id="{10A657EC-48A5-4863-8BA9-A17644B5BC35}"/>
              </a:ext>
            </a:extLst>
          </p:cNvPr>
          <p:cNvSpPr txBox="1"/>
          <p:nvPr/>
        </p:nvSpPr>
        <p:spPr>
          <a:xfrm>
            <a:off x="6866536" y="1889698"/>
            <a:ext cx="4952304" cy="3416320"/>
          </a:xfrm>
          <a:prstGeom prst="rect">
            <a:avLst/>
          </a:prstGeom>
          <a:noFill/>
        </p:spPr>
        <p:txBody>
          <a:bodyPr wrap="square" rtlCol="0">
            <a:spAutoFit/>
          </a:bodyPr>
          <a:lstStyle/>
          <a:p>
            <a:pPr algn="l"/>
            <a:r>
              <a:rPr lang="fr-FR" dirty="0"/>
              <a:t>Puisque nous avons connecté la carte capteur sur le second port I2C, nous devons l’indiquer à au module LPS22:</a:t>
            </a:r>
          </a:p>
          <a:p>
            <a:pPr marL="285750" indent="-285750" algn="l">
              <a:buFontTx/>
              <a:buChar char="-"/>
            </a:pPr>
            <a:r>
              <a:rPr lang="fr-FR" dirty="0"/>
              <a:t>créer un objet I2C (sur le port 2)</a:t>
            </a:r>
          </a:p>
          <a:p>
            <a:pPr marL="285750" indent="-285750" algn="l">
              <a:buFontTx/>
              <a:buChar char="-"/>
            </a:pPr>
            <a:r>
              <a:rPr lang="fr-FR" dirty="0"/>
              <a:t>Donner en paramètre cet objet I2C pour la création de l’objet LPS22</a:t>
            </a:r>
          </a:p>
          <a:p>
            <a:pPr marL="285750" indent="-285750" algn="l">
              <a:buFontTx/>
              <a:buChar char="-"/>
            </a:pPr>
            <a:endParaRPr lang="fr-FR" dirty="0"/>
          </a:p>
          <a:p>
            <a:pPr algn="l"/>
            <a:r>
              <a:rPr lang="fr-FR" dirty="0"/>
              <a:t>Le module LPS22 propose plein de fonctions (aller voir le source LPS22.py), nous utiliserons la fonction </a:t>
            </a:r>
            <a:r>
              <a:rPr lang="fr-FR" i="1" dirty="0" err="1"/>
              <a:t>get</a:t>
            </a:r>
            <a:r>
              <a:rPr lang="fr-FR" dirty="0"/>
              <a:t> qui permet de récupérer la température et la pression.</a:t>
            </a:r>
            <a:endParaRPr lang="fr-FR" i="1" dirty="0"/>
          </a:p>
          <a:p>
            <a:pPr algn="l"/>
            <a:endParaRPr lang="fr-FR" dirty="0"/>
          </a:p>
        </p:txBody>
      </p:sp>
      <p:sp>
        <p:nvSpPr>
          <p:cNvPr id="9" name="TextBox 8">
            <a:extLst>
              <a:ext uri="{FF2B5EF4-FFF2-40B4-BE49-F238E27FC236}">
                <a16:creationId xmlns:a16="http://schemas.microsoft.com/office/drawing/2014/main" id="{B38705A0-F547-49FD-9F84-1FB633FF06F5}"/>
              </a:ext>
            </a:extLst>
          </p:cNvPr>
          <p:cNvSpPr txBox="1"/>
          <p:nvPr/>
        </p:nvSpPr>
        <p:spPr>
          <a:xfrm>
            <a:off x="1256146" y="1566532"/>
            <a:ext cx="3980577" cy="646331"/>
          </a:xfrm>
          <a:prstGeom prst="rect">
            <a:avLst/>
          </a:prstGeom>
          <a:noFill/>
        </p:spPr>
        <p:txBody>
          <a:bodyPr wrap="none" rtlCol="0">
            <a:spAutoFit/>
          </a:bodyPr>
          <a:lstStyle/>
          <a:p>
            <a:r>
              <a:rPr lang="fr-FR" dirty="0"/>
              <a:t>Répertoire de sources: demo_LPS22</a:t>
            </a:r>
          </a:p>
          <a:p>
            <a:pPr algn="l"/>
            <a:endParaRPr lang="en-US" dirty="0" err="1"/>
          </a:p>
        </p:txBody>
      </p:sp>
      <p:sp>
        <p:nvSpPr>
          <p:cNvPr id="10" name="TextBox 9">
            <a:extLst>
              <a:ext uri="{FF2B5EF4-FFF2-40B4-BE49-F238E27FC236}">
                <a16:creationId xmlns:a16="http://schemas.microsoft.com/office/drawing/2014/main" id="{A34EC251-04A8-4E1B-BAA5-933FA14A2867}"/>
              </a:ext>
            </a:extLst>
          </p:cNvPr>
          <p:cNvSpPr txBox="1"/>
          <p:nvPr/>
        </p:nvSpPr>
        <p:spPr>
          <a:xfrm>
            <a:off x="300114" y="2067883"/>
            <a:ext cx="6097836" cy="3416320"/>
          </a:xfrm>
          <a:prstGeom prst="rect">
            <a:avLst/>
          </a:prstGeom>
          <a:noFill/>
          <a:ln>
            <a:solidFill>
              <a:schemeClr val="tx1">
                <a:lumMod val="25000"/>
                <a:lumOff val="75000"/>
              </a:schemeClr>
            </a:solidFill>
          </a:ln>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delay</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LPS22</a:t>
            </a: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Initialisation du port I2C(2)</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I2C</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Initialisation du capteur LPS22 via l'I2C</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lps</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LPS22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LPS22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affiche </a:t>
            </a:r>
            <a:r>
              <a:rPr lang="fr-FR" sz="1200" b="0" dirty="0" err="1">
                <a:solidFill>
                  <a:srgbClr val="008000"/>
                </a:solidFill>
                <a:highlight>
                  <a:srgbClr val="FFFFFF"/>
                </a:highlight>
                <a:latin typeface="Source Code Pro" panose="020B0509030403020204" pitchFamily="49" charset="0"/>
                <a:ea typeface="Source Code Pro" panose="020B0509030403020204" pitchFamily="49" charset="0"/>
              </a:rPr>
              <a:t>indefiniement</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la température et la pression toute les demi-secondes</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la fonction </a:t>
            </a:r>
            <a:r>
              <a:rPr lang="fr-FR" sz="1200" b="0" dirty="0" err="1">
                <a:solidFill>
                  <a:srgbClr val="008000"/>
                </a:solidFill>
                <a:highlight>
                  <a:srgbClr val="FFFFFF"/>
                </a:highlight>
                <a:latin typeface="Source Code Pro" panose="020B0509030403020204" pitchFamily="49" charset="0"/>
                <a:ea typeface="Source Code Pro" panose="020B0509030403020204" pitchFamily="49" charset="0"/>
              </a:rPr>
              <a:t>get</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du module </a:t>
            </a:r>
            <a:r>
              <a:rPr lang="fr-FR" sz="1200" b="0" dirty="0" err="1">
                <a:solidFill>
                  <a:srgbClr val="008000"/>
                </a:solidFill>
                <a:highlight>
                  <a:srgbClr val="FFFFFF"/>
                </a:highlight>
                <a:latin typeface="Source Code Pro" panose="020B0509030403020204" pitchFamily="49" charset="0"/>
                <a:ea typeface="Source Code Pro" panose="020B0509030403020204" pitchFamily="49" charset="0"/>
              </a:rPr>
              <a:t>lps</a:t>
            </a:r>
            <a:r>
              <a:rPr lang="fr-FR" sz="1200" b="0" dirty="0">
                <a:solidFill>
                  <a:srgbClr val="008000"/>
                </a:solidFill>
                <a:highlight>
                  <a:srgbClr val="FFFFFF"/>
                </a:highlight>
                <a:latin typeface="Source Code Pro" panose="020B0509030403020204" pitchFamily="49" charset="0"/>
                <a:ea typeface="Source Code Pro" panose="020B0509030403020204" pitchFamily="49" charset="0"/>
              </a:rPr>
              <a:t> récupère la température et la pression</a:t>
            </a:r>
            <a:endParaRPr lang="fr-FR"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temp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press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lps</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get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"temperature: {}, pression: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format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temp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press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delay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500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901899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6D0A6-8EA2-42AA-A135-C551BAEE07BA}"/>
              </a:ext>
            </a:extLst>
          </p:cNvPr>
          <p:cNvSpPr>
            <a:spLocks noGrp="1"/>
          </p:cNvSpPr>
          <p:nvPr>
            <p:ph idx="1"/>
          </p:nvPr>
        </p:nvSpPr>
        <p:spPr/>
        <p:txBody>
          <a:bodyPr/>
          <a:lstStyle/>
          <a:p>
            <a:pPr marL="0" indent="0">
              <a:buNone/>
            </a:pPr>
            <a:r>
              <a:rPr lang="fr-FR" dirty="0"/>
              <a:t>Voici les données observées avec les moniteurs textuels et graphiques:</a:t>
            </a:r>
          </a:p>
          <a:p>
            <a:pPr marL="0" indent="0">
              <a:buNone/>
            </a:pPr>
            <a:endParaRPr lang="fr-FR" dirty="0"/>
          </a:p>
        </p:txBody>
      </p:sp>
      <p:sp>
        <p:nvSpPr>
          <p:cNvPr id="3" name="Title 2">
            <a:extLst>
              <a:ext uri="{FF2B5EF4-FFF2-40B4-BE49-F238E27FC236}">
                <a16:creationId xmlns:a16="http://schemas.microsoft.com/office/drawing/2014/main" id="{E5A9567D-2173-4E8C-B741-AF61CE3603EE}"/>
              </a:ext>
            </a:extLst>
          </p:cNvPr>
          <p:cNvSpPr>
            <a:spLocks noGrp="1"/>
          </p:cNvSpPr>
          <p:nvPr>
            <p:ph type="title"/>
          </p:nvPr>
        </p:nvSpPr>
        <p:spPr/>
        <p:txBody>
          <a:bodyPr/>
          <a:lstStyle/>
          <a:p>
            <a:r>
              <a:rPr lang="fr-FR" dirty="0"/>
              <a:t>Etape 3: visualiser les données</a:t>
            </a:r>
            <a:endParaRPr lang="en-US" dirty="0"/>
          </a:p>
        </p:txBody>
      </p:sp>
      <p:sp>
        <p:nvSpPr>
          <p:cNvPr id="4" name="Footer Placeholder 3">
            <a:extLst>
              <a:ext uri="{FF2B5EF4-FFF2-40B4-BE49-F238E27FC236}">
                <a16:creationId xmlns:a16="http://schemas.microsoft.com/office/drawing/2014/main" id="{34E36383-2567-473D-A3AC-BA1D9D55626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B5F92A7-B824-4928-B5ED-B25B334EC266}"/>
              </a:ext>
            </a:extLst>
          </p:cNvPr>
          <p:cNvSpPr>
            <a:spLocks noGrp="1"/>
          </p:cNvSpPr>
          <p:nvPr>
            <p:ph type="sldNum" sz="quarter" idx="12"/>
          </p:nvPr>
        </p:nvSpPr>
        <p:spPr/>
        <p:txBody>
          <a:bodyPr/>
          <a:lstStyle/>
          <a:p>
            <a:fld id="{5B31B9E4-8E4D-4C86-BFD7-412B282B373B}" type="slidenum">
              <a:rPr lang="fr-FR" smtClean="0"/>
              <a:pPr/>
              <a:t>52</a:t>
            </a:fld>
            <a:endParaRPr lang="fr-FR" dirty="0"/>
          </a:p>
        </p:txBody>
      </p:sp>
      <p:pic>
        <p:nvPicPr>
          <p:cNvPr id="7" name="Picture 6">
            <a:extLst>
              <a:ext uri="{FF2B5EF4-FFF2-40B4-BE49-F238E27FC236}">
                <a16:creationId xmlns:a16="http://schemas.microsoft.com/office/drawing/2014/main" id="{1CF2377C-74F5-4EEB-9E52-EA274A550F12}"/>
              </a:ext>
            </a:extLst>
          </p:cNvPr>
          <p:cNvPicPr>
            <a:picLocks noChangeAspect="1"/>
          </p:cNvPicPr>
          <p:nvPr/>
        </p:nvPicPr>
        <p:blipFill>
          <a:blip r:embed="rId2"/>
          <a:stretch>
            <a:fillRect/>
          </a:stretch>
        </p:blipFill>
        <p:spPr>
          <a:xfrm>
            <a:off x="701028" y="2253673"/>
            <a:ext cx="10810357" cy="2824957"/>
          </a:xfrm>
          <a:prstGeom prst="rect">
            <a:avLst/>
          </a:prstGeom>
        </p:spPr>
      </p:pic>
    </p:spTree>
    <p:extLst>
      <p:ext uri="{BB962C8B-B14F-4D97-AF65-F5344CB8AC3E}">
        <p14:creationId xmlns:p14="http://schemas.microsoft.com/office/powerpoint/2010/main" val="1927159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6D0A6-8EA2-42AA-A135-C551BAEE07BA}"/>
              </a:ext>
            </a:extLst>
          </p:cNvPr>
          <p:cNvSpPr>
            <a:spLocks noGrp="1"/>
          </p:cNvSpPr>
          <p:nvPr>
            <p:ph idx="1"/>
          </p:nvPr>
        </p:nvSpPr>
        <p:spPr/>
        <p:txBody>
          <a:bodyPr/>
          <a:lstStyle/>
          <a:p>
            <a:pPr marL="0" indent="0">
              <a:buNone/>
            </a:pPr>
            <a:r>
              <a:rPr lang="fr-FR" dirty="0"/>
              <a:t>Ici, le moniteur graphique pose problème car les valeurs de température et de pression étant très éloignées l’une de l’autre (~25 </a:t>
            </a:r>
            <a:r>
              <a:rPr lang="fr-FR" dirty="0">
                <a:sym typeface="Wingdings" panose="05000000000000000000" pitchFamily="2" charset="2"/>
              </a:rPr>
              <a:t></a:t>
            </a:r>
            <a:r>
              <a:rPr lang="fr-FR" dirty="0"/>
              <a:t> ~1000), l’évolution de la température n’est pas visible (l’échelle imposée par la pression est trop grande).</a:t>
            </a:r>
          </a:p>
          <a:p>
            <a:pPr marL="0" indent="0">
              <a:buNone/>
            </a:pPr>
            <a:endParaRPr lang="fr-FR" dirty="0"/>
          </a:p>
        </p:txBody>
      </p:sp>
      <p:sp>
        <p:nvSpPr>
          <p:cNvPr id="3" name="Title 2">
            <a:extLst>
              <a:ext uri="{FF2B5EF4-FFF2-40B4-BE49-F238E27FC236}">
                <a16:creationId xmlns:a16="http://schemas.microsoft.com/office/drawing/2014/main" id="{E5A9567D-2173-4E8C-B741-AF61CE3603EE}"/>
              </a:ext>
            </a:extLst>
          </p:cNvPr>
          <p:cNvSpPr>
            <a:spLocks noGrp="1"/>
          </p:cNvSpPr>
          <p:nvPr>
            <p:ph type="title"/>
          </p:nvPr>
        </p:nvSpPr>
        <p:spPr/>
        <p:txBody>
          <a:bodyPr/>
          <a:lstStyle/>
          <a:p>
            <a:r>
              <a:rPr lang="fr-FR" dirty="0"/>
              <a:t>Etape 3: visualiser les données</a:t>
            </a:r>
            <a:endParaRPr lang="en-US" dirty="0"/>
          </a:p>
        </p:txBody>
      </p:sp>
      <p:sp>
        <p:nvSpPr>
          <p:cNvPr id="4" name="Footer Placeholder 3">
            <a:extLst>
              <a:ext uri="{FF2B5EF4-FFF2-40B4-BE49-F238E27FC236}">
                <a16:creationId xmlns:a16="http://schemas.microsoft.com/office/drawing/2014/main" id="{34E36383-2567-473D-A3AC-BA1D9D55626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B5F92A7-B824-4928-B5ED-B25B334EC266}"/>
              </a:ext>
            </a:extLst>
          </p:cNvPr>
          <p:cNvSpPr>
            <a:spLocks noGrp="1"/>
          </p:cNvSpPr>
          <p:nvPr>
            <p:ph type="sldNum" sz="quarter" idx="12"/>
          </p:nvPr>
        </p:nvSpPr>
        <p:spPr/>
        <p:txBody>
          <a:bodyPr/>
          <a:lstStyle/>
          <a:p>
            <a:fld id="{5B31B9E4-8E4D-4C86-BFD7-412B282B373B}" type="slidenum">
              <a:rPr lang="fr-FR" smtClean="0"/>
              <a:pPr/>
              <a:t>53</a:t>
            </a:fld>
            <a:endParaRPr lang="fr-FR" dirty="0"/>
          </a:p>
        </p:txBody>
      </p:sp>
      <p:pic>
        <p:nvPicPr>
          <p:cNvPr id="8" name="Picture 7">
            <a:extLst>
              <a:ext uri="{FF2B5EF4-FFF2-40B4-BE49-F238E27FC236}">
                <a16:creationId xmlns:a16="http://schemas.microsoft.com/office/drawing/2014/main" id="{FB23573F-4230-4D12-8F11-69E851690D09}"/>
              </a:ext>
            </a:extLst>
          </p:cNvPr>
          <p:cNvPicPr>
            <a:picLocks noChangeAspect="1"/>
          </p:cNvPicPr>
          <p:nvPr/>
        </p:nvPicPr>
        <p:blipFill>
          <a:blip r:embed="rId2"/>
          <a:stretch>
            <a:fillRect/>
          </a:stretch>
        </p:blipFill>
        <p:spPr>
          <a:xfrm>
            <a:off x="268224" y="2932026"/>
            <a:ext cx="5803957" cy="3162210"/>
          </a:xfrm>
          <a:prstGeom prst="rect">
            <a:avLst/>
          </a:prstGeom>
          <a:ln w="12700">
            <a:solidFill>
              <a:srgbClr val="00B0F0"/>
            </a:solidFill>
          </a:ln>
        </p:spPr>
      </p:pic>
      <p:pic>
        <p:nvPicPr>
          <p:cNvPr id="10" name="Picture 9">
            <a:extLst>
              <a:ext uri="{FF2B5EF4-FFF2-40B4-BE49-F238E27FC236}">
                <a16:creationId xmlns:a16="http://schemas.microsoft.com/office/drawing/2014/main" id="{F32D85A7-4A77-49DD-AF40-643B887D70C4}"/>
              </a:ext>
            </a:extLst>
          </p:cNvPr>
          <p:cNvPicPr>
            <a:picLocks noChangeAspect="1"/>
          </p:cNvPicPr>
          <p:nvPr/>
        </p:nvPicPr>
        <p:blipFill>
          <a:blip r:embed="rId3"/>
          <a:stretch>
            <a:fillRect/>
          </a:stretch>
        </p:blipFill>
        <p:spPr>
          <a:xfrm>
            <a:off x="6211351" y="3177309"/>
            <a:ext cx="5813045" cy="2744449"/>
          </a:xfrm>
          <a:prstGeom prst="rect">
            <a:avLst/>
          </a:prstGeom>
          <a:ln w="12700">
            <a:solidFill>
              <a:srgbClr val="00B0F0"/>
            </a:solidFill>
          </a:ln>
        </p:spPr>
      </p:pic>
      <p:sp>
        <p:nvSpPr>
          <p:cNvPr id="11" name="Rectangle: Rounded Corners 10">
            <a:extLst>
              <a:ext uri="{FF2B5EF4-FFF2-40B4-BE49-F238E27FC236}">
                <a16:creationId xmlns:a16="http://schemas.microsoft.com/office/drawing/2014/main" id="{32410E68-0946-4D2B-B484-20EF259BB744}"/>
              </a:ext>
            </a:extLst>
          </p:cNvPr>
          <p:cNvSpPr/>
          <p:nvPr/>
        </p:nvSpPr>
        <p:spPr>
          <a:xfrm>
            <a:off x="397164" y="4507345"/>
            <a:ext cx="2272145" cy="76661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8EE6F53-CB8A-46F8-9785-E03C984CA4EF}"/>
              </a:ext>
            </a:extLst>
          </p:cNvPr>
          <p:cNvSpPr/>
          <p:nvPr/>
        </p:nvSpPr>
        <p:spPr>
          <a:xfrm>
            <a:off x="7847548" y="5374931"/>
            <a:ext cx="2272145" cy="67027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Bent 14">
            <a:extLst>
              <a:ext uri="{FF2B5EF4-FFF2-40B4-BE49-F238E27FC236}">
                <a16:creationId xmlns:a16="http://schemas.microsoft.com/office/drawing/2014/main" id="{8F584EFA-5424-43B2-B1AB-3F960CB63444}"/>
              </a:ext>
            </a:extLst>
          </p:cNvPr>
          <p:cNvSpPr/>
          <p:nvPr/>
        </p:nvSpPr>
        <p:spPr>
          <a:xfrm rot="5400000">
            <a:off x="5729104" y="1821926"/>
            <a:ext cx="509438" cy="6417143"/>
          </a:xfrm>
          <a:prstGeom prst="bentArrow">
            <a:avLst>
              <a:gd name="adj1" fmla="val 25000"/>
              <a:gd name="adj2" fmla="val 24535"/>
              <a:gd name="adj3" fmla="val 28258"/>
              <a:gd name="adj4" fmla="val 53523"/>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01AA3D3-67EB-446E-9F55-80FA6C2F9CEB}"/>
              </a:ext>
            </a:extLst>
          </p:cNvPr>
          <p:cNvSpPr txBox="1"/>
          <p:nvPr/>
        </p:nvSpPr>
        <p:spPr>
          <a:xfrm>
            <a:off x="8333789" y="3823444"/>
            <a:ext cx="654346" cy="1015663"/>
          </a:xfrm>
          <a:prstGeom prst="rect">
            <a:avLst/>
          </a:prstGeom>
          <a:noFill/>
        </p:spPr>
        <p:txBody>
          <a:bodyPr wrap="none" rtlCol="0">
            <a:spAutoFit/>
          </a:bodyPr>
          <a:lstStyle/>
          <a:p>
            <a:pPr algn="l"/>
            <a:r>
              <a:rPr lang="en-US" sz="6000" b="1" dirty="0">
                <a:solidFill>
                  <a:srgbClr val="00B0F0"/>
                </a:solidFill>
              </a:rPr>
              <a:t>?</a:t>
            </a:r>
            <a:endParaRPr lang="en-US" b="1" dirty="0">
              <a:solidFill>
                <a:srgbClr val="00B0F0"/>
              </a:solidFill>
            </a:endParaRPr>
          </a:p>
        </p:txBody>
      </p:sp>
    </p:spTree>
    <p:extLst>
      <p:ext uri="{BB962C8B-B14F-4D97-AF65-F5344CB8AC3E}">
        <p14:creationId xmlns:p14="http://schemas.microsoft.com/office/powerpoint/2010/main" val="3199939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6D0A6-8EA2-42AA-A135-C551BAEE07BA}"/>
              </a:ext>
            </a:extLst>
          </p:cNvPr>
          <p:cNvSpPr>
            <a:spLocks noGrp="1"/>
          </p:cNvSpPr>
          <p:nvPr>
            <p:ph idx="1"/>
          </p:nvPr>
        </p:nvSpPr>
        <p:spPr/>
        <p:txBody>
          <a:bodyPr/>
          <a:lstStyle/>
          <a:p>
            <a:pPr marL="0" indent="0">
              <a:buNone/>
            </a:pPr>
            <a:r>
              <a:rPr lang="fr-FR" dirty="0"/>
              <a:t>Afin de pouvoir visualiser le changement de température, nous n’allons plus afficher la pression.</a:t>
            </a:r>
          </a:p>
          <a:p>
            <a:pPr marL="0" indent="0">
              <a:buNone/>
            </a:pPr>
            <a:endParaRPr lang="fr-FR" dirty="0"/>
          </a:p>
        </p:txBody>
      </p:sp>
      <p:sp>
        <p:nvSpPr>
          <p:cNvPr id="3" name="Title 2">
            <a:extLst>
              <a:ext uri="{FF2B5EF4-FFF2-40B4-BE49-F238E27FC236}">
                <a16:creationId xmlns:a16="http://schemas.microsoft.com/office/drawing/2014/main" id="{E5A9567D-2173-4E8C-B741-AF61CE3603EE}"/>
              </a:ext>
            </a:extLst>
          </p:cNvPr>
          <p:cNvSpPr>
            <a:spLocks noGrp="1"/>
          </p:cNvSpPr>
          <p:nvPr>
            <p:ph type="title"/>
          </p:nvPr>
        </p:nvSpPr>
        <p:spPr/>
        <p:txBody>
          <a:bodyPr/>
          <a:lstStyle/>
          <a:p>
            <a:r>
              <a:rPr lang="fr-FR" dirty="0"/>
              <a:t>Etape 3: visualiser les données</a:t>
            </a:r>
            <a:endParaRPr lang="en-US" dirty="0"/>
          </a:p>
        </p:txBody>
      </p:sp>
      <p:sp>
        <p:nvSpPr>
          <p:cNvPr id="4" name="Footer Placeholder 3">
            <a:extLst>
              <a:ext uri="{FF2B5EF4-FFF2-40B4-BE49-F238E27FC236}">
                <a16:creationId xmlns:a16="http://schemas.microsoft.com/office/drawing/2014/main" id="{34E36383-2567-473D-A3AC-BA1D9D55626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EB5F92A7-B824-4928-B5ED-B25B334EC266}"/>
              </a:ext>
            </a:extLst>
          </p:cNvPr>
          <p:cNvSpPr>
            <a:spLocks noGrp="1"/>
          </p:cNvSpPr>
          <p:nvPr>
            <p:ph type="sldNum" sz="quarter" idx="12"/>
          </p:nvPr>
        </p:nvSpPr>
        <p:spPr/>
        <p:txBody>
          <a:bodyPr/>
          <a:lstStyle/>
          <a:p>
            <a:fld id="{5B31B9E4-8E4D-4C86-BFD7-412B282B373B}" type="slidenum">
              <a:rPr lang="fr-FR" smtClean="0"/>
              <a:pPr/>
              <a:t>54</a:t>
            </a:fld>
            <a:endParaRPr lang="fr-FR" dirty="0"/>
          </a:p>
        </p:txBody>
      </p:sp>
      <p:pic>
        <p:nvPicPr>
          <p:cNvPr id="7" name="Picture 6">
            <a:extLst>
              <a:ext uri="{FF2B5EF4-FFF2-40B4-BE49-F238E27FC236}">
                <a16:creationId xmlns:a16="http://schemas.microsoft.com/office/drawing/2014/main" id="{E0060EB7-CB81-477F-84BB-507C7D6D864E}"/>
              </a:ext>
            </a:extLst>
          </p:cNvPr>
          <p:cNvPicPr>
            <a:picLocks noChangeAspect="1"/>
          </p:cNvPicPr>
          <p:nvPr/>
        </p:nvPicPr>
        <p:blipFill>
          <a:blip r:embed="rId2"/>
          <a:stretch>
            <a:fillRect/>
          </a:stretch>
        </p:blipFill>
        <p:spPr>
          <a:xfrm>
            <a:off x="3170202" y="2069873"/>
            <a:ext cx="5306165" cy="743054"/>
          </a:xfrm>
          <a:prstGeom prst="rect">
            <a:avLst/>
          </a:prstGeom>
        </p:spPr>
      </p:pic>
      <p:pic>
        <p:nvPicPr>
          <p:cNvPr id="13" name="Picture 12">
            <a:extLst>
              <a:ext uri="{FF2B5EF4-FFF2-40B4-BE49-F238E27FC236}">
                <a16:creationId xmlns:a16="http://schemas.microsoft.com/office/drawing/2014/main" id="{E59D05B1-5DAD-425B-8707-23049AA87C78}"/>
              </a:ext>
            </a:extLst>
          </p:cNvPr>
          <p:cNvPicPr>
            <a:picLocks noChangeAspect="1"/>
          </p:cNvPicPr>
          <p:nvPr/>
        </p:nvPicPr>
        <p:blipFill>
          <a:blip r:embed="rId3"/>
          <a:stretch>
            <a:fillRect/>
          </a:stretch>
        </p:blipFill>
        <p:spPr>
          <a:xfrm>
            <a:off x="300114" y="2982084"/>
            <a:ext cx="5093922" cy="2963737"/>
          </a:xfrm>
          <a:prstGeom prst="rect">
            <a:avLst/>
          </a:prstGeom>
          <a:ln w="12700">
            <a:solidFill>
              <a:srgbClr val="00B0F0"/>
            </a:solidFill>
          </a:ln>
        </p:spPr>
      </p:pic>
      <p:sp>
        <p:nvSpPr>
          <p:cNvPr id="14" name="Rectangle: Rounded Corners 13">
            <a:extLst>
              <a:ext uri="{FF2B5EF4-FFF2-40B4-BE49-F238E27FC236}">
                <a16:creationId xmlns:a16="http://schemas.microsoft.com/office/drawing/2014/main" id="{C1F9CEB7-F4AF-4FAA-8DED-A562598F3331}"/>
              </a:ext>
            </a:extLst>
          </p:cNvPr>
          <p:cNvSpPr/>
          <p:nvPr/>
        </p:nvSpPr>
        <p:spPr>
          <a:xfrm>
            <a:off x="258620" y="4525819"/>
            <a:ext cx="1394690" cy="74814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CA4C415-C150-43B7-AEFD-FECCCBB70900}"/>
              </a:ext>
            </a:extLst>
          </p:cNvPr>
          <p:cNvPicPr>
            <a:picLocks noChangeAspect="1"/>
          </p:cNvPicPr>
          <p:nvPr/>
        </p:nvPicPr>
        <p:blipFill>
          <a:blip r:embed="rId4"/>
          <a:stretch>
            <a:fillRect/>
          </a:stretch>
        </p:blipFill>
        <p:spPr>
          <a:xfrm>
            <a:off x="7398866" y="2705947"/>
            <a:ext cx="3947586" cy="3507388"/>
          </a:xfrm>
          <a:prstGeom prst="rect">
            <a:avLst/>
          </a:prstGeom>
          <a:ln w="12700">
            <a:solidFill>
              <a:srgbClr val="00B0F0"/>
            </a:solidFill>
          </a:ln>
        </p:spPr>
      </p:pic>
      <p:sp>
        <p:nvSpPr>
          <p:cNvPr id="17" name="Rectangle: Rounded Corners 16">
            <a:extLst>
              <a:ext uri="{FF2B5EF4-FFF2-40B4-BE49-F238E27FC236}">
                <a16:creationId xmlns:a16="http://schemas.microsoft.com/office/drawing/2014/main" id="{E3E04244-E37A-471F-8A67-D95C15D6C4D9}"/>
              </a:ext>
            </a:extLst>
          </p:cNvPr>
          <p:cNvSpPr/>
          <p:nvPr/>
        </p:nvSpPr>
        <p:spPr>
          <a:xfrm>
            <a:off x="8594438" y="3629891"/>
            <a:ext cx="1510144" cy="230124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EC168407-67B3-4214-A03E-FD18478F6F4D}"/>
              </a:ext>
            </a:extLst>
          </p:cNvPr>
          <p:cNvSpPr/>
          <p:nvPr/>
        </p:nvSpPr>
        <p:spPr>
          <a:xfrm>
            <a:off x="1838035" y="4743189"/>
            <a:ext cx="6638331" cy="28632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9969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6 – Le bouton molette</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1922610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de connecter le bouton molette à la carte </a:t>
            </a:r>
            <a:r>
              <a:rPr lang="fr-FR" dirty="0" err="1"/>
              <a:t>pyboard</a:t>
            </a:r>
            <a:r>
              <a:rPr lang="fr-FR" dirty="0"/>
              <a:t> et observer l’effet de l’action du bouton</a:t>
            </a:r>
          </a:p>
        </p:txBody>
      </p:sp>
      <p:sp>
        <p:nvSpPr>
          <p:cNvPr id="2" name="Title 1"/>
          <p:cNvSpPr>
            <a:spLocks noGrp="1"/>
          </p:cNvSpPr>
          <p:nvPr>
            <p:ph type="title"/>
          </p:nvPr>
        </p:nvSpPr>
        <p:spPr>
          <a:xfrm>
            <a:off x="300116" y="0"/>
            <a:ext cx="11612182" cy="1305227"/>
          </a:xfrm>
        </p:spPr>
        <p:txBody>
          <a:bodyPr anchor="ctr">
            <a:normAutofit/>
          </a:bodyPr>
          <a:lstStyle/>
          <a:p>
            <a:r>
              <a:rPr lang="en-US"/>
              <a:t>Objectif</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0C65EE2B-0FDD-4ACC-865A-B0EF52B5435D}"/>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56</a:t>
            </a:fld>
            <a:endParaRPr lang="en-US" dirty="0"/>
          </a:p>
        </p:txBody>
      </p:sp>
    </p:spTree>
    <p:extLst>
      <p:ext uri="{BB962C8B-B14F-4D97-AF65-F5344CB8AC3E}">
        <p14:creationId xmlns:p14="http://schemas.microsoft.com/office/powerpoint/2010/main" val="27440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5B22CBF9-DA1B-4279-9295-5F61178C4A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277171" y="4321499"/>
            <a:ext cx="685801" cy="1101854"/>
          </a:xfrm>
          <a:prstGeom prst="rect">
            <a:avLst/>
          </a:prstGeom>
          <a:ln>
            <a:noFill/>
          </a:ln>
          <a:effectLst/>
          <a:extLst>
            <a:ext uri="{AF507438-7753-43E0-B8FC-AC1667EBCBE1}">
              <a14:hiddenEffects xmlns:a14="http://schemas.microsoft.com/office/drawing/2010/main">
                <a:effectLst>
                  <a:outerShdw blurRad="292100" dist="139700" dir="2700000" algn="tl" rotWithShape="0">
                    <a:srgbClr val="333333">
                      <a:alpha val="65000"/>
                    </a:srgbClr>
                  </a:outerShdw>
                </a:effectLst>
              </a14:hiddenEffects>
            </a:ext>
          </a:extLst>
        </p:spPr>
      </p:pic>
      <p:sp>
        <p:nvSpPr>
          <p:cNvPr id="2" name="Content Placeholder 1"/>
          <p:cNvSpPr>
            <a:spLocks noGrp="1"/>
          </p:cNvSpPr>
          <p:nvPr>
            <p:ph idx="1"/>
          </p:nvPr>
        </p:nvSpPr>
        <p:spPr>
          <a:xfrm>
            <a:off x="300117" y="1484657"/>
            <a:ext cx="11594944" cy="4609579"/>
          </a:xfrm>
        </p:spPr>
        <p:txBody>
          <a:bodyPr>
            <a:normAutofit lnSpcReduction="10000"/>
          </a:bodyPr>
          <a:lstStyle/>
          <a:p>
            <a:r>
              <a:rPr lang="fr-FR" dirty="0"/>
              <a:t>Connexion de la </a:t>
            </a:r>
            <a:r>
              <a:rPr lang="fr-FR" dirty="0" err="1"/>
              <a:t>pyboard</a:t>
            </a:r>
            <a:r>
              <a:rPr lang="fr-FR" dirty="0"/>
              <a:t> avec le bouton molette </a:t>
            </a:r>
          </a:p>
          <a:p>
            <a:pPr lvl="1"/>
            <a:r>
              <a:rPr lang="fr-FR" dirty="0"/>
              <a:t>Le bouton molette comporte 5 connections</a:t>
            </a:r>
          </a:p>
          <a:p>
            <a:pPr lvl="2"/>
            <a:r>
              <a:rPr lang="fr-FR" dirty="0"/>
              <a:t>CLK (Encoder Pin X): détection de la rotation </a:t>
            </a:r>
          </a:p>
          <a:p>
            <a:pPr lvl="2"/>
            <a:r>
              <a:rPr lang="fr-FR" dirty="0"/>
              <a:t>DT (Encoder Pin Y): détection de la rotation </a:t>
            </a:r>
          </a:p>
          <a:p>
            <a:pPr lvl="2"/>
            <a:r>
              <a:rPr lang="fr-FR" dirty="0"/>
              <a:t>SW (</a:t>
            </a:r>
            <a:r>
              <a:rPr lang="fr-FR" dirty="0" err="1"/>
              <a:t>Pushbutton</a:t>
            </a:r>
            <a:r>
              <a:rPr lang="fr-FR" dirty="0"/>
              <a:t> Switch): détection de la pression sur le bouton </a:t>
            </a:r>
          </a:p>
          <a:p>
            <a:pPr lvl="2"/>
            <a:r>
              <a:rPr lang="fr-FR" dirty="0"/>
              <a:t>+ (</a:t>
            </a:r>
            <a:r>
              <a:rPr lang="fr-FR" dirty="0" err="1"/>
              <a:t>Supply</a:t>
            </a:r>
            <a:r>
              <a:rPr lang="fr-FR" dirty="0"/>
              <a:t>): alimentation (5V ou 3V3)</a:t>
            </a:r>
          </a:p>
          <a:p>
            <a:pPr lvl="2"/>
            <a:r>
              <a:rPr lang="fr-FR" dirty="0"/>
              <a:t>GND: alimentation (masse)</a:t>
            </a:r>
          </a:p>
          <a:p>
            <a:pPr lvl="1"/>
            <a:r>
              <a:rPr lang="fr-FR" dirty="0"/>
              <a:t>Ces connections sont à relier à la carte comme suit: </a:t>
            </a:r>
          </a:p>
          <a:p>
            <a:pPr lvl="2"/>
            <a:r>
              <a:rPr lang="fr-FR" dirty="0"/>
              <a:t>GND &lt;=&gt; GND</a:t>
            </a:r>
          </a:p>
          <a:p>
            <a:pPr lvl="2"/>
            <a:r>
              <a:rPr lang="fr-FR" strike="sngStrike" dirty="0"/>
              <a:t>VIN</a:t>
            </a:r>
            <a:r>
              <a:rPr lang="fr-FR" dirty="0"/>
              <a:t> X4 &lt;=&gt; + </a:t>
            </a:r>
            <a:r>
              <a:rPr lang="fr-FR" u="sng" dirty="0">
                <a:solidFill>
                  <a:srgbClr val="FF0000"/>
                </a:solidFill>
              </a:rPr>
              <a:t>/!\</a:t>
            </a:r>
          </a:p>
          <a:p>
            <a:pPr lvl="2"/>
            <a:r>
              <a:rPr lang="fr-FR" dirty="0"/>
              <a:t>X1  &lt;=&gt; CLK</a:t>
            </a:r>
          </a:p>
          <a:p>
            <a:pPr lvl="2"/>
            <a:r>
              <a:rPr lang="fr-FR" dirty="0"/>
              <a:t>X2  &lt;=&gt; DT</a:t>
            </a:r>
          </a:p>
          <a:p>
            <a:pPr lvl="2"/>
            <a:r>
              <a:rPr lang="fr-FR" dirty="0"/>
              <a:t>X3  &lt;=&gt; SW</a:t>
            </a:r>
          </a:p>
        </p:txBody>
      </p:sp>
      <p:sp>
        <p:nvSpPr>
          <p:cNvPr id="5" name="Title 4"/>
          <p:cNvSpPr>
            <a:spLocks noGrp="1"/>
          </p:cNvSpPr>
          <p:nvPr>
            <p:ph type="title"/>
          </p:nvPr>
        </p:nvSpPr>
        <p:spPr>
          <a:xfrm>
            <a:off x="300116" y="0"/>
            <a:ext cx="11612182" cy="1305227"/>
          </a:xfrm>
        </p:spPr>
        <p:txBody>
          <a:bodyPr anchor="ctr">
            <a:normAutofit/>
          </a:bodyPr>
          <a:lstStyle/>
          <a:p>
            <a:r>
              <a:rPr lang="en-US"/>
              <a:t>Etape 1: connecter le bouton molette</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57</a:t>
            </a:fld>
            <a:endParaRPr lang="en-US" dirty="0"/>
          </a:p>
        </p:txBody>
      </p:sp>
      <p:pic>
        <p:nvPicPr>
          <p:cNvPr id="1028" name="Picture 4" descr="KY-040 Rotary Encoder Arduino">
            <a:extLst>
              <a:ext uri="{FF2B5EF4-FFF2-40B4-BE49-F238E27FC236}">
                <a16:creationId xmlns:a16="http://schemas.microsoft.com/office/drawing/2014/main" id="{F6C5E9C2-DBD3-4E32-9789-042DED46DE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7700" y="576287"/>
            <a:ext cx="28575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electronics, circuit&#10;&#10;Description automatically generated">
            <a:extLst>
              <a:ext uri="{FF2B5EF4-FFF2-40B4-BE49-F238E27FC236}">
                <a16:creationId xmlns:a16="http://schemas.microsoft.com/office/drawing/2014/main" id="{103097EA-D435-4273-A96D-006C2989EB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54881" y="3032554"/>
            <a:ext cx="2798873" cy="2859478"/>
          </a:xfrm>
          <a:prstGeom prst="rect">
            <a:avLst/>
          </a:prstGeom>
          <a:ln>
            <a:noFill/>
          </a:ln>
          <a:effectLst/>
          <a:extLst>
            <a:ext uri="{AF507438-7753-43E0-B8FC-AC1667EBCBE1}">
              <a14:hiddenEffects xmlns:a14="http://schemas.microsoft.com/office/drawing/2010/main">
                <a:effectLst>
                  <a:outerShdw blurRad="292100" dist="139700" dir="2700000" algn="tl" rotWithShape="0">
                    <a:srgbClr val="333333">
                      <a:alpha val="65000"/>
                    </a:srgbClr>
                  </a:outerShdw>
                </a:effectLst>
              </a14:hiddenEffects>
            </a:ext>
          </a:extLst>
        </p:spPr>
      </p:pic>
      <p:sp>
        <p:nvSpPr>
          <p:cNvPr id="1043" name="Oval 1042">
            <a:extLst>
              <a:ext uri="{FF2B5EF4-FFF2-40B4-BE49-F238E27FC236}">
                <a16:creationId xmlns:a16="http://schemas.microsoft.com/office/drawing/2014/main" id="{2725B3B5-A6B8-4036-B077-140E76D6B740}"/>
              </a:ext>
            </a:extLst>
          </p:cNvPr>
          <p:cNvSpPr>
            <a:spLocks noChangeAspect="1"/>
          </p:cNvSpPr>
          <p:nvPr/>
        </p:nvSpPr>
        <p:spPr>
          <a:xfrm>
            <a:off x="9439454" y="5678338"/>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4" name="Oval 53">
            <a:extLst>
              <a:ext uri="{FF2B5EF4-FFF2-40B4-BE49-F238E27FC236}">
                <a16:creationId xmlns:a16="http://schemas.microsoft.com/office/drawing/2014/main" id="{187752BB-8422-4D9C-863E-A8D9AB78ACC0}"/>
              </a:ext>
            </a:extLst>
          </p:cNvPr>
          <p:cNvSpPr>
            <a:spLocks noChangeAspect="1"/>
          </p:cNvSpPr>
          <p:nvPr/>
        </p:nvSpPr>
        <p:spPr>
          <a:xfrm>
            <a:off x="9279146" y="5682842"/>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5" name="Oval 54">
            <a:extLst>
              <a:ext uri="{FF2B5EF4-FFF2-40B4-BE49-F238E27FC236}">
                <a16:creationId xmlns:a16="http://schemas.microsoft.com/office/drawing/2014/main" id="{B9D3749E-34D6-44C5-B3C3-592096CE2184}"/>
              </a:ext>
            </a:extLst>
          </p:cNvPr>
          <p:cNvSpPr>
            <a:spLocks noChangeAspect="1"/>
          </p:cNvSpPr>
          <p:nvPr/>
        </p:nvSpPr>
        <p:spPr>
          <a:xfrm>
            <a:off x="9604306" y="5680685"/>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6" name="Oval 55">
            <a:extLst>
              <a:ext uri="{FF2B5EF4-FFF2-40B4-BE49-F238E27FC236}">
                <a16:creationId xmlns:a16="http://schemas.microsoft.com/office/drawing/2014/main" id="{100F8520-3F6E-49BD-B126-5EC2E026A0FB}"/>
              </a:ext>
            </a:extLst>
          </p:cNvPr>
          <p:cNvSpPr>
            <a:spLocks noChangeAspect="1"/>
          </p:cNvSpPr>
          <p:nvPr/>
        </p:nvSpPr>
        <p:spPr>
          <a:xfrm>
            <a:off x="9604306" y="5525409"/>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7" name="Oval 56">
            <a:extLst>
              <a:ext uri="{FF2B5EF4-FFF2-40B4-BE49-F238E27FC236}">
                <a16:creationId xmlns:a16="http://schemas.microsoft.com/office/drawing/2014/main" id="{CC905934-76B9-4C59-B755-15EE41AC613A}"/>
              </a:ext>
            </a:extLst>
          </p:cNvPr>
          <p:cNvSpPr>
            <a:spLocks noChangeAspect="1"/>
          </p:cNvSpPr>
          <p:nvPr/>
        </p:nvSpPr>
        <p:spPr>
          <a:xfrm>
            <a:off x="9607412" y="5348261"/>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8" name="Oval 57">
            <a:extLst>
              <a:ext uri="{FF2B5EF4-FFF2-40B4-BE49-F238E27FC236}">
                <a16:creationId xmlns:a16="http://schemas.microsoft.com/office/drawing/2014/main" id="{8837563F-2179-400F-B78C-488818D20193}"/>
              </a:ext>
            </a:extLst>
          </p:cNvPr>
          <p:cNvSpPr>
            <a:spLocks noChangeAspect="1"/>
          </p:cNvSpPr>
          <p:nvPr/>
        </p:nvSpPr>
        <p:spPr>
          <a:xfrm>
            <a:off x="11072687" y="4914186"/>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59" name="Oval 58">
            <a:extLst>
              <a:ext uri="{FF2B5EF4-FFF2-40B4-BE49-F238E27FC236}">
                <a16:creationId xmlns:a16="http://schemas.microsoft.com/office/drawing/2014/main" id="{CAB2CE6D-DBD2-4974-9778-C80B4C2E27E5}"/>
              </a:ext>
            </a:extLst>
          </p:cNvPr>
          <p:cNvSpPr>
            <a:spLocks noChangeAspect="1"/>
          </p:cNvSpPr>
          <p:nvPr/>
        </p:nvSpPr>
        <p:spPr>
          <a:xfrm>
            <a:off x="11072687" y="4816354"/>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60" name="Oval 59">
            <a:extLst>
              <a:ext uri="{FF2B5EF4-FFF2-40B4-BE49-F238E27FC236}">
                <a16:creationId xmlns:a16="http://schemas.microsoft.com/office/drawing/2014/main" id="{DF828AE0-B785-4A01-86C4-98D459572391}"/>
              </a:ext>
            </a:extLst>
          </p:cNvPr>
          <p:cNvSpPr>
            <a:spLocks noChangeAspect="1"/>
          </p:cNvSpPr>
          <p:nvPr/>
        </p:nvSpPr>
        <p:spPr>
          <a:xfrm>
            <a:off x="11072687" y="4733806"/>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61" name="Oval 60">
            <a:extLst>
              <a:ext uri="{FF2B5EF4-FFF2-40B4-BE49-F238E27FC236}">
                <a16:creationId xmlns:a16="http://schemas.microsoft.com/office/drawing/2014/main" id="{65DDA113-FB28-47A4-8EF0-E7412D6DA1F7}"/>
              </a:ext>
            </a:extLst>
          </p:cNvPr>
          <p:cNvSpPr>
            <a:spLocks noChangeAspect="1"/>
          </p:cNvSpPr>
          <p:nvPr/>
        </p:nvSpPr>
        <p:spPr>
          <a:xfrm>
            <a:off x="11072687" y="4641462"/>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
        <p:nvSpPr>
          <p:cNvPr id="62" name="Oval 61">
            <a:extLst>
              <a:ext uri="{FF2B5EF4-FFF2-40B4-BE49-F238E27FC236}">
                <a16:creationId xmlns:a16="http://schemas.microsoft.com/office/drawing/2014/main" id="{0D9E90DA-DD61-4806-A948-D0571D59FCD8}"/>
              </a:ext>
            </a:extLst>
          </p:cNvPr>
          <p:cNvSpPr>
            <a:spLocks noChangeAspect="1"/>
          </p:cNvSpPr>
          <p:nvPr/>
        </p:nvSpPr>
        <p:spPr>
          <a:xfrm>
            <a:off x="11072687" y="4549117"/>
            <a:ext cx="112143" cy="1121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cxnSp>
        <p:nvCxnSpPr>
          <p:cNvPr id="1047" name="Connector: Elbow 1046">
            <a:extLst>
              <a:ext uri="{FF2B5EF4-FFF2-40B4-BE49-F238E27FC236}">
                <a16:creationId xmlns:a16="http://schemas.microsoft.com/office/drawing/2014/main" id="{57AE6DA2-02FE-4735-AF41-E0C277DDFB56}"/>
              </a:ext>
            </a:extLst>
          </p:cNvPr>
          <p:cNvCxnSpPr>
            <a:cxnSpLocks/>
            <a:stCxn id="57" idx="0"/>
            <a:endCxn id="60" idx="6"/>
          </p:cNvCxnSpPr>
          <p:nvPr/>
        </p:nvCxnSpPr>
        <p:spPr>
          <a:xfrm rot="5400000" flipH="1" flipV="1">
            <a:off x="10144966" y="4308397"/>
            <a:ext cx="558383" cy="1521346"/>
          </a:xfrm>
          <a:prstGeom prst="bentConnector4">
            <a:avLst>
              <a:gd name="adj1" fmla="val 5280"/>
              <a:gd name="adj2" fmla="val 115026"/>
            </a:avLst>
          </a:prstGeom>
          <a:ln w="28575">
            <a:solidFill>
              <a:srgbClr val="04572F"/>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48D6B21-1A23-4033-A083-65274198A513}"/>
              </a:ext>
            </a:extLst>
          </p:cNvPr>
          <p:cNvCxnSpPr>
            <a:cxnSpLocks/>
            <a:stCxn id="56" idx="0"/>
            <a:endCxn id="61" idx="6"/>
          </p:cNvCxnSpPr>
          <p:nvPr/>
        </p:nvCxnSpPr>
        <p:spPr>
          <a:xfrm rot="5400000" flipH="1" flipV="1">
            <a:off x="10008667" y="4349246"/>
            <a:ext cx="827875" cy="1524452"/>
          </a:xfrm>
          <a:prstGeom prst="bentConnector4">
            <a:avLst>
              <a:gd name="adj1" fmla="val 3103"/>
              <a:gd name="adj2" fmla="val 120089"/>
            </a:avLst>
          </a:prstGeom>
          <a:ln w="28575">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66E26C9D-9B64-4BC1-84A3-5B4E3FBB6134}"/>
              </a:ext>
            </a:extLst>
          </p:cNvPr>
          <p:cNvCxnSpPr>
            <a:cxnSpLocks/>
            <a:stCxn id="55" idx="0"/>
            <a:endCxn id="62" idx="6"/>
          </p:cNvCxnSpPr>
          <p:nvPr/>
        </p:nvCxnSpPr>
        <p:spPr>
          <a:xfrm rot="5400000" flipH="1" flipV="1">
            <a:off x="9884856" y="4380711"/>
            <a:ext cx="1075496" cy="1524452"/>
          </a:xfrm>
          <a:prstGeom prst="bentConnector4">
            <a:avLst>
              <a:gd name="adj1" fmla="val -2203"/>
              <a:gd name="adj2" fmla="val 125182"/>
            </a:avLst>
          </a:prstGeom>
          <a:ln w="28575">
            <a:solidFill>
              <a:srgbClr val="FFD200"/>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FC12896F-6270-4D66-8779-088D80395635}"/>
              </a:ext>
            </a:extLst>
          </p:cNvPr>
          <p:cNvCxnSpPr>
            <a:cxnSpLocks/>
            <a:endCxn id="59" idx="6"/>
          </p:cNvCxnSpPr>
          <p:nvPr/>
        </p:nvCxnSpPr>
        <p:spPr>
          <a:xfrm flipV="1">
            <a:off x="9660378" y="4872426"/>
            <a:ext cx="1524452" cy="320676"/>
          </a:xfrm>
          <a:prstGeom prst="bentConnector3">
            <a:avLst>
              <a:gd name="adj1" fmla="val 110469"/>
            </a:avLst>
          </a:prstGeom>
          <a:ln w="28575">
            <a:solidFill>
              <a:srgbClr val="E6007E"/>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83518A27-F103-40AF-82CC-38405610EAD7}"/>
              </a:ext>
            </a:extLst>
          </p:cNvPr>
          <p:cNvCxnSpPr>
            <a:cxnSpLocks/>
            <a:stCxn id="54" idx="2"/>
            <a:endCxn id="58" idx="6"/>
          </p:cNvCxnSpPr>
          <p:nvPr/>
        </p:nvCxnSpPr>
        <p:spPr>
          <a:xfrm rot="10800000" flipH="1">
            <a:off x="9279146" y="4970258"/>
            <a:ext cx="1905684" cy="768656"/>
          </a:xfrm>
          <a:prstGeom prst="bentConnector5">
            <a:avLst>
              <a:gd name="adj1" fmla="val -11996"/>
              <a:gd name="adj2" fmla="val -57245"/>
              <a:gd name="adj3" fmla="val 104563"/>
            </a:avLst>
          </a:prstGeom>
          <a:ln w="28575">
            <a:solidFill>
              <a:srgbClr val="03234B"/>
            </a:solidFill>
            <a:headEnd type="none" w="med" len="med"/>
            <a:tailEnd type="none" w="med" len="med"/>
          </a:ln>
          <a:effectLst/>
          <a:extLst>
            <a:ext uri="{AF507438-7753-43E0-B8FC-AC1667EBCBE1}">
              <a14:hiddenEffects xmlns:a14="http://schemas.microsoft.com/office/drawing/2010/main">
                <a:effectLst>
                  <a:outerShdw blurRad="50800" dist="38100" algn="l" rotWithShape="0">
                    <a:prstClr val="black">
                      <a:alpha val="40000"/>
                    </a:prst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071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474F0-C2C5-41D4-B942-273ED07F3CC9}"/>
              </a:ext>
            </a:extLst>
          </p:cNvPr>
          <p:cNvSpPr>
            <a:spLocks noGrp="1"/>
          </p:cNvSpPr>
          <p:nvPr>
            <p:ph type="title"/>
          </p:nvPr>
        </p:nvSpPr>
        <p:spPr/>
        <p:txBody>
          <a:bodyPr/>
          <a:lstStyle/>
          <a:p>
            <a:r>
              <a:rPr lang="fr-FR" dirty="0"/>
              <a:t>Principe de fonctionnement</a:t>
            </a:r>
            <a:endParaRPr lang="en-US" dirty="0"/>
          </a:p>
        </p:txBody>
      </p:sp>
      <p:sp>
        <p:nvSpPr>
          <p:cNvPr id="4" name="Footer Placeholder 3">
            <a:extLst>
              <a:ext uri="{FF2B5EF4-FFF2-40B4-BE49-F238E27FC236}">
                <a16:creationId xmlns:a16="http://schemas.microsoft.com/office/drawing/2014/main" id="{EFE729FD-241D-4985-831F-AE1FAE2DEA9E}"/>
              </a:ext>
            </a:extLst>
          </p:cNvPr>
          <p:cNvSpPr>
            <a:spLocks noGrp="1"/>
          </p:cNvSpPr>
          <p:nvPr>
            <p:ph type="ftr" sz="quarter" idx="11"/>
          </p:nvPr>
        </p:nvSpPr>
        <p:spPr/>
        <p:txBody>
          <a:bodyPr/>
          <a:lstStyle/>
          <a:p>
            <a:r>
              <a:rPr lang="fr-FR" noProof="0" dirty="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EBD97AFB-D7FD-40DB-BDCC-3B11082821C5}"/>
              </a:ext>
            </a:extLst>
          </p:cNvPr>
          <p:cNvSpPr>
            <a:spLocks noGrp="1"/>
          </p:cNvSpPr>
          <p:nvPr>
            <p:ph type="sldNum" sz="quarter" idx="12"/>
          </p:nvPr>
        </p:nvSpPr>
        <p:spPr/>
        <p:txBody>
          <a:bodyPr/>
          <a:lstStyle/>
          <a:p>
            <a:fld id="{5B31B9E4-8E4D-4C86-BFD7-412B282B373B}" type="slidenum">
              <a:rPr lang="fr-FR" smtClean="0"/>
              <a:pPr/>
              <a:t>58</a:t>
            </a:fld>
            <a:endParaRPr lang="fr-FR" dirty="0"/>
          </a:p>
        </p:txBody>
      </p:sp>
      <p:pic>
        <p:nvPicPr>
          <p:cNvPr id="6" name="Picture 5">
            <a:extLst>
              <a:ext uri="{FF2B5EF4-FFF2-40B4-BE49-F238E27FC236}">
                <a16:creationId xmlns:a16="http://schemas.microsoft.com/office/drawing/2014/main" id="{73E54280-918F-46D0-933D-26A0B1B10A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53952" y="1475310"/>
            <a:ext cx="1601888" cy="1775129"/>
          </a:xfrm>
          <a:prstGeom prst="rect">
            <a:avLst/>
          </a:prstGeom>
        </p:spPr>
      </p:pic>
      <p:pic>
        <p:nvPicPr>
          <p:cNvPr id="7" name="Picture 6">
            <a:extLst>
              <a:ext uri="{FF2B5EF4-FFF2-40B4-BE49-F238E27FC236}">
                <a16:creationId xmlns:a16="http://schemas.microsoft.com/office/drawing/2014/main" id="{F5EA5758-9156-4056-BA10-7B4A5BF3E7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45119" y="3965150"/>
            <a:ext cx="2189952" cy="2238618"/>
          </a:xfrm>
          <a:prstGeom prst="rect">
            <a:avLst/>
          </a:prstGeom>
        </p:spPr>
      </p:pic>
      <p:sp>
        <p:nvSpPr>
          <p:cNvPr id="8" name="Content Placeholder 2">
            <a:extLst>
              <a:ext uri="{FF2B5EF4-FFF2-40B4-BE49-F238E27FC236}">
                <a16:creationId xmlns:a16="http://schemas.microsoft.com/office/drawing/2014/main" id="{A3F9CA6F-27D7-4D6D-9E25-25DE374C35F0}"/>
              </a:ext>
            </a:extLst>
          </p:cNvPr>
          <p:cNvSpPr>
            <a:spLocks noGrp="1"/>
          </p:cNvSpPr>
          <p:nvPr>
            <p:ph idx="1"/>
          </p:nvPr>
        </p:nvSpPr>
        <p:spPr>
          <a:xfrm>
            <a:off x="313904" y="1433893"/>
            <a:ext cx="8931215" cy="4609579"/>
          </a:xfrm>
        </p:spPr>
        <p:txBody>
          <a:bodyPr>
            <a:normAutofit fontScale="92500"/>
          </a:bodyPr>
          <a:lstStyle/>
          <a:p>
            <a:r>
              <a:rPr lang="fr-FR" dirty="0"/>
              <a:t>Deux signaux (CLK et DT ou X et Y) détectent si ils sont chacun devant un creux (valeur 0) ou une dent (valeur 1) de la molette </a:t>
            </a:r>
          </a:p>
          <a:p>
            <a:r>
              <a:rPr lang="fr-FR" dirty="0"/>
              <a:t>Au démarrage, ils sont tous deux par exemple devant une dent: X=1, Y=1 </a:t>
            </a:r>
          </a:p>
          <a:p>
            <a:r>
              <a:rPr lang="fr-FR" dirty="0"/>
              <a:t>Quand on tourne, un des signaux arrivera en premier devant le creux et passera à 0. Selon que c’est X ou Y qui passe devant le creux en premier, on saura dans quel sens on tourne </a:t>
            </a:r>
          </a:p>
          <a:p>
            <a:r>
              <a:rPr lang="fr-FR" dirty="0"/>
              <a:t>Quand on continue à tourner, le second signal passe à son tour devant le creux. Sa valeur passe à 0 </a:t>
            </a:r>
          </a:p>
          <a:p>
            <a:r>
              <a:rPr lang="fr-FR" dirty="0"/>
              <a:t>Puis, le premier signal passe devant la prochaine dent (1) et enfin le second signal également (1)</a:t>
            </a:r>
          </a:p>
        </p:txBody>
      </p:sp>
    </p:spTree>
    <p:extLst>
      <p:ext uri="{BB962C8B-B14F-4D97-AF65-F5344CB8AC3E}">
        <p14:creationId xmlns:p14="http://schemas.microsoft.com/office/powerpoint/2010/main" val="3882149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3AD81-20B4-4EEA-A387-47FEA653E252}"/>
              </a:ext>
            </a:extLst>
          </p:cNvPr>
          <p:cNvSpPr>
            <a:spLocks noGrp="1"/>
          </p:cNvSpPr>
          <p:nvPr>
            <p:ph type="title"/>
          </p:nvPr>
        </p:nvSpPr>
        <p:spPr/>
        <p:txBody>
          <a:bodyPr/>
          <a:lstStyle/>
          <a:p>
            <a:r>
              <a:rPr lang="fr-FR"/>
              <a:t>Roue codeuse: schéma électronique</a:t>
            </a:r>
          </a:p>
        </p:txBody>
      </p:sp>
      <p:sp>
        <p:nvSpPr>
          <p:cNvPr id="4" name="Footer Placeholder 3">
            <a:extLst>
              <a:ext uri="{FF2B5EF4-FFF2-40B4-BE49-F238E27FC236}">
                <a16:creationId xmlns:a16="http://schemas.microsoft.com/office/drawing/2014/main" id="{11F7AF6F-BE80-49D7-AAF8-6C61B7D55359}"/>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8FA81393-D53F-4682-8FF9-933B43210B92}"/>
              </a:ext>
            </a:extLst>
          </p:cNvPr>
          <p:cNvSpPr>
            <a:spLocks noGrp="1"/>
          </p:cNvSpPr>
          <p:nvPr>
            <p:ph type="sldNum" sz="quarter" idx="12"/>
          </p:nvPr>
        </p:nvSpPr>
        <p:spPr/>
        <p:txBody>
          <a:bodyPr/>
          <a:lstStyle/>
          <a:p>
            <a:fld id="{5B31B9E4-8E4D-4C86-BFD7-412B282B373B}" type="slidenum">
              <a:rPr lang="fr-FR" smtClean="0"/>
              <a:pPr/>
              <a:t>59</a:t>
            </a:fld>
            <a:endParaRPr lang="fr-FR" dirty="0"/>
          </a:p>
        </p:txBody>
      </p:sp>
      <p:pic>
        <p:nvPicPr>
          <p:cNvPr id="1026" name="Picture 2" descr="Index of /tmp/arh/arduino_dds_vfo_ad9850_20m_cw">
            <a:extLst>
              <a:ext uri="{FF2B5EF4-FFF2-40B4-BE49-F238E27FC236}">
                <a16:creationId xmlns:a16="http://schemas.microsoft.com/office/drawing/2014/main" id="{BAB8C337-CA8D-461A-B728-174F68D7C7F3}"/>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27257" y="1484313"/>
            <a:ext cx="8140662" cy="4610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AD6FCF-6F6C-41D2-A340-678FDFD91960}"/>
              </a:ext>
            </a:extLst>
          </p:cNvPr>
          <p:cNvPicPr>
            <a:picLocks noChangeAspect="1"/>
          </p:cNvPicPr>
          <p:nvPr/>
        </p:nvPicPr>
        <p:blipFill>
          <a:blip r:embed="rId3"/>
          <a:stretch>
            <a:fillRect/>
          </a:stretch>
        </p:blipFill>
        <p:spPr>
          <a:xfrm>
            <a:off x="300116" y="300339"/>
            <a:ext cx="1171575" cy="457200"/>
          </a:xfrm>
          <a:prstGeom prst="rect">
            <a:avLst/>
          </a:prstGeom>
        </p:spPr>
      </p:pic>
    </p:spTree>
    <p:extLst>
      <p:ext uri="{BB962C8B-B14F-4D97-AF65-F5344CB8AC3E}">
        <p14:creationId xmlns:p14="http://schemas.microsoft.com/office/powerpoint/2010/main" val="384496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en-US"/>
              <a:t>A faire par les tuteurs mais en dehors du temps de travail, l’ébavurage du boitier 3D, qui peut nécessiter d’utiliser des outils tranchants. </a:t>
            </a:r>
            <a:endParaRPr lang="en-US" dirty="0"/>
          </a:p>
        </p:txBody>
      </p:sp>
      <p:sp>
        <p:nvSpPr>
          <p:cNvPr id="2" name="Title 1"/>
          <p:cNvSpPr>
            <a:spLocks noGrp="1"/>
          </p:cNvSpPr>
          <p:nvPr>
            <p:ph type="title"/>
          </p:nvPr>
        </p:nvSpPr>
        <p:spPr>
          <a:xfrm>
            <a:off x="300116" y="0"/>
            <a:ext cx="11612182" cy="1305227"/>
          </a:xfrm>
        </p:spPr>
        <p:txBody>
          <a:bodyPr anchor="ctr">
            <a:normAutofit/>
          </a:bodyPr>
          <a:lstStyle/>
          <a:p>
            <a:r>
              <a:rPr lang="en-US"/>
              <a:t>Préparation mécanique préliminaire </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970211A6-BAAA-4E75-BA9E-37703FFF87B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6</a:t>
            </a:fld>
            <a:endParaRPr lang="en-US" dirty="0"/>
          </a:p>
        </p:txBody>
      </p:sp>
      <p:sp>
        <p:nvSpPr>
          <p:cNvPr id="12" name="TextBox 11">
            <a:extLst>
              <a:ext uri="{FF2B5EF4-FFF2-40B4-BE49-F238E27FC236}">
                <a16:creationId xmlns:a16="http://schemas.microsoft.com/office/drawing/2014/main" id="{90A92D31-6D0E-417B-887C-0CF0E4EBDF4E}"/>
              </a:ext>
            </a:extLst>
          </p:cNvPr>
          <p:cNvSpPr txBox="1"/>
          <p:nvPr/>
        </p:nvSpPr>
        <p:spPr>
          <a:xfrm>
            <a:off x="1492978" y="2310086"/>
            <a:ext cx="3070071" cy="923330"/>
          </a:xfrm>
          <a:prstGeom prst="rect">
            <a:avLst/>
          </a:prstGeom>
          <a:noFill/>
        </p:spPr>
        <p:txBody>
          <a:bodyPr wrap="none" rtlCol="0">
            <a:noAutofit/>
          </a:bodyPr>
          <a:lstStyle/>
          <a:p>
            <a:pPr algn="ctr">
              <a:buClr>
                <a:srgbClr val="03234B"/>
              </a:buClr>
            </a:pPr>
            <a:r>
              <a:rPr lang="en-US" sz="1800">
                <a:solidFill>
                  <a:schemeClr val="bg1"/>
                </a:solidFill>
              </a:rPr>
              <a:t>Préparer deux câbles en Y </a:t>
            </a:r>
          </a:p>
          <a:p>
            <a:pPr algn="ctr">
              <a:buClr>
                <a:srgbClr val="03234B"/>
              </a:buClr>
            </a:pPr>
            <a:r>
              <a:rPr lang="en-US" sz="1800">
                <a:solidFill>
                  <a:schemeClr val="bg1"/>
                </a:solidFill>
              </a:rPr>
              <a:t>Car il n’y a pas assez de </a:t>
            </a:r>
          </a:p>
          <a:p>
            <a:pPr algn="ctr">
              <a:buClr>
                <a:srgbClr val="03234B"/>
              </a:buClr>
            </a:pPr>
            <a:r>
              <a:rPr lang="en-US" sz="1800">
                <a:solidFill>
                  <a:schemeClr val="bg1"/>
                </a:solidFill>
              </a:rPr>
              <a:t>connecteurs de masse et 5v</a:t>
            </a:r>
            <a:endParaRPr lang="en-US" sz="1800" dirty="0">
              <a:solidFill>
                <a:schemeClr val="bg1"/>
              </a:solidFill>
            </a:endParaRPr>
          </a:p>
        </p:txBody>
      </p:sp>
      <p:pic>
        <p:nvPicPr>
          <p:cNvPr id="8" name="Picture 7">
            <a:extLst>
              <a:ext uri="{FF2B5EF4-FFF2-40B4-BE49-F238E27FC236}">
                <a16:creationId xmlns:a16="http://schemas.microsoft.com/office/drawing/2014/main" id="{C419523C-79EF-4020-9DEE-14B542710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75389" y="2474319"/>
            <a:ext cx="4877481" cy="3772426"/>
          </a:xfrm>
          <a:prstGeom prst="rect">
            <a:avLst/>
          </a:prstGeom>
        </p:spPr>
      </p:pic>
    </p:spTree>
    <p:extLst>
      <p:ext uri="{BB962C8B-B14F-4D97-AF65-F5344CB8AC3E}">
        <p14:creationId xmlns:p14="http://schemas.microsoft.com/office/powerpoint/2010/main" val="1887698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Le but est de passer par toutes les montées et descentes de X et Y pour compter un cran </a:t>
            </a:r>
          </a:p>
        </p:txBody>
      </p:sp>
      <p:sp>
        <p:nvSpPr>
          <p:cNvPr id="2" name="Title 1"/>
          <p:cNvSpPr>
            <a:spLocks noGrp="1"/>
          </p:cNvSpPr>
          <p:nvPr>
            <p:ph type="title"/>
          </p:nvPr>
        </p:nvSpPr>
        <p:spPr>
          <a:xfrm>
            <a:off x="300116" y="0"/>
            <a:ext cx="11612182" cy="1305227"/>
          </a:xfrm>
        </p:spPr>
        <p:txBody>
          <a:bodyPr anchor="ctr">
            <a:normAutofit/>
          </a:bodyPr>
          <a:lstStyle/>
          <a:p>
            <a:r>
              <a:rPr lang="fr-FR" dirty="0"/>
              <a:t>Principe de fonctionnement</a:t>
            </a:r>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15" name="Slide Number Placeholder 14">
            <a:extLst>
              <a:ext uri="{FF2B5EF4-FFF2-40B4-BE49-F238E27FC236}">
                <a16:creationId xmlns:a16="http://schemas.microsoft.com/office/drawing/2014/main" id="{901D8FB6-9517-4211-8D4E-EFCD692E90CC}"/>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60</a:t>
            </a:fld>
            <a:endParaRPr lang="en-US" dirty="0"/>
          </a:p>
        </p:txBody>
      </p:sp>
      <p:cxnSp>
        <p:nvCxnSpPr>
          <p:cNvPr id="16" name="Connector: Elbow 15">
            <a:extLst>
              <a:ext uri="{FF2B5EF4-FFF2-40B4-BE49-F238E27FC236}">
                <a16:creationId xmlns:a16="http://schemas.microsoft.com/office/drawing/2014/main" id="{4E37B1FA-037F-4F70-AB09-9BB273F6FC35}"/>
              </a:ext>
            </a:extLst>
          </p:cNvPr>
          <p:cNvCxnSpPr/>
          <p:nvPr/>
        </p:nvCxnSpPr>
        <p:spPr>
          <a:xfrm>
            <a:off x="2429585" y="2659580"/>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863A3A8-03C0-4A0F-9E0D-C7AE8AA0FC4E}"/>
              </a:ext>
            </a:extLst>
          </p:cNvPr>
          <p:cNvCxnSpPr>
            <a:cxnSpLocks/>
          </p:cNvCxnSpPr>
          <p:nvPr/>
        </p:nvCxnSpPr>
        <p:spPr>
          <a:xfrm flipV="1">
            <a:off x="3363323" y="2653604"/>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011AD9-AB58-41EF-90C0-4222FBB71714}"/>
              </a:ext>
            </a:extLst>
          </p:cNvPr>
          <p:cNvSpPr txBox="1"/>
          <p:nvPr/>
        </p:nvSpPr>
        <p:spPr>
          <a:xfrm>
            <a:off x="1761721" y="2530493"/>
            <a:ext cx="670376" cy="246221"/>
          </a:xfrm>
          <a:prstGeom prst="rect">
            <a:avLst/>
          </a:prstGeom>
          <a:noFill/>
        </p:spPr>
        <p:txBody>
          <a:bodyPr wrap="none" rtlCol="0">
            <a:spAutoFit/>
          </a:bodyPr>
          <a:lstStyle/>
          <a:p>
            <a:pPr algn="l"/>
            <a:r>
              <a:rPr lang="fr-FR" sz="1000" dirty="0"/>
              <a:t>Dent = 1</a:t>
            </a:r>
            <a:endParaRPr lang="en-US" sz="1000" dirty="0" err="1"/>
          </a:p>
        </p:txBody>
      </p:sp>
      <p:sp>
        <p:nvSpPr>
          <p:cNvPr id="19" name="TextBox 18">
            <a:extLst>
              <a:ext uri="{FF2B5EF4-FFF2-40B4-BE49-F238E27FC236}">
                <a16:creationId xmlns:a16="http://schemas.microsoft.com/office/drawing/2014/main" id="{B58ABC19-5629-47ED-A69B-A70946A78B94}"/>
              </a:ext>
            </a:extLst>
          </p:cNvPr>
          <p:cNvSpPr txBox="1"/>
          <p:nvPr/>
        </p:nvSpPr>
        <p:spPr>
          <a:xfrm>
            <a:off x="1761721" y="3300646"/>
            <a:ext cx="742511" cy="246221"/>
          </a:xfrm>
          <a:prstGeom prst="rect">
            <a:avLst/>
          </a:prstGeom>
          <a:noFill/>
        </p:spPr>
        <p:txBody>
          <a:bodyPr wrap="none" rtlCol="0">
            <a:spAutoFit/>
          </a:bodyPr>
          <a:lstStyle/>
          <a:p>
            <a:pPr algn="l"/>
            <a:r>
              <a:rPr lang="fr-FR" sz="1000" dirty="0"/>
              <a:t>Creux = 0</a:t>
            </a:r>
            <a:endParaRPr lang="en-US" sz="1000" dirty="0" err="1"/>
          </a:p>
        </p:txBody>
      </p:sp>
      <p:sp>
        <p:nvSpPr>
          <p:cNvPr id="20" name="TextBox 19">
            <a:extLst>
              <a:ext uri="{FF2B5EF4-FFF2-40B4-BE49-F238E27FC236}">
                <a16:creationId xmlns:a16="http://schemas.microsoft.com/office/drawing/2014/main" id="{868C30FB-769A-43CF-9F09-8702D54DAADB}"/>
              </a:ext>
            </a:extLst>
          </p:cNvPr>
          <p:cNvSpPr txBox="1"/>
          <p:nvPr/>
        </p:nvSpPr>
        <p:spPr>
          <a:xfrm>
            <a:off x="1388910" y="2915569"/>
            <a:ext cx="269626" cy="246221"/>
          </a:xfrm>
          <a:prstGeom prst="rect">
            <a:avLst/>
          </a:prstGeom>
          <a:noFill/>
        </p:spPr>
        <p:txBody>
          <a:bodyPr wrap="none" rtlCol="0">
            <a:spAutoFit/>
          </a:bodyPr>
          <a:lstStyle/>
          <a:p>
            <a:pPr algn="l"/>
            <a:r>
              <a:rPr lang="fr-FR" sz="1000" dirty="0"/>
              <a:t>X</a:t>
            </a:r>
            <a:endParaRPr lang="en-US" sz="1000" dirty="0" err="1"/>
          </a:p>
        </p:txBody>
      </p:sp>
      <p:cxnSp>
        <p:nvCxnSpPr>
          <p:cNvPr id="21" name="Connector: Elbow 20">
            <a:extLst>
              <a:ext uri="{FF2B5EF4-FFF2-40B4-BE49-F238E27FC236}">
                <a16:creationId xmlns:a16="http://schemas.microsoft.com/office/drawing/2014/main" id="{A9B1F0E5-7EA3-41EE-BBA1-9050FE61FD41}"/>
              </a:ext>
            </a:extLst>
          </p:cNvPr>
          <p:cNvCxnSpPr/>
          <p:nvPr/>
        </p:nvCxnSpPr>
        <p:spPr>
          <a:xfrm>
            <a:off x="2906462" y="3758059"/>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036DC4C-CE5A-404D-926C-E546AC353612}"/>
              </a:ext>
            </a:extLst>
          </p:cNvPr>
          <p:cNvCxnSpPr>
            <a:cxnSpLocks/>
          </p:cNvCxnSpPr>
          <p:nvPr/>
        </p:nvCxnSpPr>
        <p:spPr>
          <a:xfrm flipV="1">
            <a:off x="3840200" y="3752083"/>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7BEC619-4B80-45B2-B462-F9BC782B4B4D}"/>
              </a:ext>
            </a:extLst>
          </p:cNvPr>
          <p:cNvSpPr txBox="1"/>
          <p:nvPr/>
        </p:nvSpPr>
        <p:spPr>
          <a:xfrm>
            <a:off x="1833856" y="3661674"/>
            <a:ext cx="670376" cy="246221"/>
          </a:xfrm>
          <a:prstGeom prst="rect">
            <a:avLst/>
          </a:prstGeom>
          <a:noFill/>
        </p:spPr>
        <p:txBody>
          <a:bodyPr wrap="none" rtlCol="0">
            <a:spAutoFit/>
          </a:bodyPr>
          <a:lstStyle/>
          <a:p>
            <a:pPr algn="l"/>
            <a:r>
              <a:rPr lang="fr-FR" sz="1000" dirty="0"/>
              <a:t>Dent = 1</a:t>
            </a:r>
            <a:endParaRPr lang="en-US" sz="1000" dirty="0" err="1"/>
          </a:p>
        </p:txBody>
      </p:sp>
      <p:sp>
        <p:nvSpPr>
          <p:cNvPr id="24" name="TextBox 23">
            <a:extLst>
              <a:ext uri="{FF2B5EF4-FFF2-40B4-BE49-F238E27FC236}">
                <a16:creationId xmlns:a16="http://schemas.microsoft.com/office/drawing/2014/main" id="{892AE20C-9575-41F6-8AA7-E298F89B2A06}"/>
              </a:ext>
            </a:extLst>
          </p:cNvPr>
          <p:cNvSpPr txBox="1"/>
          <p:nvPr/>
        </p:nvSpPr>
        <p:spPr>
          <a:xfrm>
            <a:off x="1740802" y="4415741"/>
            <a:ext cx="742511" cy="246221"/>
          </a:xfrm>
          <a:prstGeom prst="rect">
            <a:avLst/>
          </a:prstGeom>
          <a:noFill/>
        </p:spPr>
        <p:txBody>
          <a:bodyPr wrap="none" rtlCol="0">
            <a:spAutoFit/>
          </a:bodyPr>
          <a:lstStyle/>
          <a:p>
            <a:pPr algn="l"/>
            <a:r>
              <a:rPr lang="fr-FR" sz="1000" dirty="0"/>
              <a:t>Creux = 0</a:t>
            </a:r>
            <a:endParaRPr lang="en-US" sz="1000" dirty="0" err="1"/>
          </a:p>
        </p:txBody>
      </p:sp>
      <p:sp>
        <p:nvSpPr>
          <p:cNvPr id="25" name="TextBox 24">
            <a:extLst>
              <a:ext uri="{FF2B5EF4-FFF2-40B4-BE49-F238E27FC236}">
                <a16:creationId xmlns:a16="http://schemas.microsoft.com/office/drawing/2014/main" id="{FA906B5B-1A4B-46A1-BFF1-6F2A60BEAFDD}"/>
              </a:ext>
            </a:extLst>
          </p:cNvPr>
          <p:cNvSpPr txBox="1"/>
          <p:nvPr/>
        </p:nvSpPr>
        <p:spPr>
          <a:xfrm>
            <a:off x="1356979" y="4046750"/>
            <a:ext cx="269626" cy="246221"/>
          </a:xfrm>
          <a:prstGeom prst="rect">
            <a:avLst/>
          </a:prstGeom>
          <a:noFill/>
        </p:spPr>
        <p:txBody>
          <a:bodyPr wrap="none" rtlCol="0">
            <a:spAutoFit/>
          </a:bodyPr>
          <a:lstStyle/>
          <a:p>
            <a:pPr algn="l"/>
            <a:r>
              <a:rPr lang="fr-FR" sz="1000" dirty="0"/>
              <a:t>Y</a:t>
            </a:r>
            <a:endParaRPr lang="en-US" sz="1000" dirty="0" err="1"/>
          </a:p>
        </p:txBody>
      </p:sp>
      <p:cxnSp>
        <p:nvCxnSpPr>
          <p:cNvPr id="26" name="Connector: Elbow 25">
            <a:extLst>
              <a:ext uri="{FF2B5EF4-FFF2-40B4-BE49-F238E27FC236}">
                <a16:creationId xmlns:a16="http://schemas.microsoft.com/office/drawing/2014/main" id="{8188E494-C546-45FC-81F5-06DBD32E3B09}"/>
              </a:ext>
            </a:extLst>
          </p:cNvPr>
          <p:cNvCxnSpPr/>
          <p:nvPr/>
        </p:nvCxnSpPr>
        <p:spPr>
          <a:xfrm>
            <a:off x="8222473" y="265566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862B435-B81B-48D4-B223-E13585152B12}"/>
              </a:ext>
            </a:extLst>
          </p:cNvPr>
          <p:cNvCxnSpPr>
            <a:cxnSpLocks/>
          </p:cNvCxnSpPr>
          <p:nvPr/>
        </p:nvCxnSpPr>
        <p:spPr>
          <a:xfrm flipV="1">
            <a:off x="9156211" y="264968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B1228D0-4613-4D05-8B3D-60ECD964553A}"/>
              </a:ext>
            </a:extLst>
          </p:cNvPr>
          <p:cNvSpPr txBox="1"/>
          <p:nvPr/>
        </p:nvSpPr>
        <p:spPr>
          <a:xfrm>
            <a:off x="6734711" y="2530493"/>
            <a:ext cx="670376" cy="246221"/>
          </a:xfrm>
          <a:prstGeom prst="rect">
            <a:avLst/>
          </a:prstGeom>
          <a:noFill/>
        </p:spPr>
        <p:txBody>
          <a:bodyPr wrap="none" rtlCol="0">
            <a:spAutoFit/>
          </a:bodyPr>
          <a:lstStyle/>
          <a:p>
            <a:pPr algn="l"/>
            <a:r>
              <a:rPr lang="fr-FR" sz="1000" dirty="0"/>
              <a:t>Dent = 1</a:t>
            </a:r>
            <a:endParaRPr lang="en-US" sz="1000" dirty="0" err="1"/>
          </a:p>
        </p:txBody>
      </p:sp>
      <p:sp>
        <p:nvSpPr>
          <p:cNvPr id="29" name="TextBox 28">
            <a:extLst>
              <a:ext uri="{FF2B5EF4-FFF2-40B4-BE49-F238E27FC236}">
                <a16:creationId xmlns:a16="http://schemas.microsoft.com/office/drawing/2014/main" id="{39C6CF7F-E93F-4080-BE87-90BD7C838E55}"/>
              </a:ext>
            </a:extLst>
          </p:cNvPr>
          <p:cNvSpPr txBox="1"/>
          <p:nvPr/>
        </p:nvSpPr>
        <p:spPr>
          <a:xfrm>
            <a:off x="6734711" y="3300646"/>
            <a:ext cx="742511" cy="246221"/>
          </a:xfrm>
          <a:prstGeom prst="rect">
            <a:avLst/>
          </a:prstGeom>
          <a:noFill/>
        </p:spPr>
        <p:txBody>
          <a:bodyPr wrap="none" rtlCol="0">
            <a:spAutoFit/>
          </a:bodyPr>
          <a:lstStyle/>
          <a:p>
            <a:pPr algn="l"/>
            <a:r>
              <a:rPr lang="fr-FR" sz="1000" dirty="0"/>
              <a:t>Creux = 0</a:t>
            </a:r>
            <a:endParaRPr lang="en-US" sz="1000" dirty="0" err="1"/>
          </a:p>
        </p:txBody>
      </p:sp>
      <p:sp>
        <p:nvSpPr>
          <p:cNvPr id="30" name="TextBox 29">
            <a:extLst>
              <a:ext uri="{FF2B5EF4-FFF2-40B4-BE49-F238E27FC236}">
                <a16:creationId xmlns:a16="http://schemas.microsoft.com/office/drawing/2014/main" id="{213BC9B6-55E1-4659-A78D-69041C7296E0}"/>
              </a:ext>
            </a:extLst>
          </p:cNvPr>
          <p:cNvSpPr txBox="1"/>
          <p:nvPr/>
        </p:nvSpPr>
        <p:spPr>
          <a:xfrm>
            <a:off x="6361900" y="2915569"/>
            <a:ext cx="269626" cy="246221"/>
          </a:xfrm>
          <a:prstGeom prst="rect">
            <a:avLst/>
          </a:prstGeom>
          <a:noFill/>
        </p:spPr>
        <p:txBody>
          <a:bodyPr wrap="none" rtlCol="0">
            <a:spAutoFit/>
          </a:bodyPr>
          <a:lstStyle/>
          <a:p>
            <a:pPr algn="l"/>
            <a:r>
              <a:rPr lang="fr-FR" sz="1000" dirty="0"/>
              <a:t>X</a:t>
            </a:r>
            <a:endParaRPr lang="en-US" sz="1000" dirty="0" err="1"/>
          </a:p>
        </p:txBody>
      </p:sp>
      <p:cxnSp>
        <p:nvCxnSpPr>
          <p:cNvPr id="31" name="Connector: Elbow 30">
            <a:extLst>
              <a:ext uri="{FF2B5EF4-FFF2-40B4-BE49-F238E27FC236}">
                <a16:creationId xmlns:a16="http://schemas.microsoft.com/office/drawing/2014/main" id="{76510D63-0977-4C4A-9E50-659057B6F29D}"/>
              </a:ext>
            </a:extLst>
          </p:cNvPr>
          <p:cNvCxnSpPr/>
          <p:nvPr/>
        </p:nvCxnSpPr>
        <p:spPr>
          <a:xfrm>
            <a:off x="7879452" y="3758059"/>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C86115B-C72A-426E-B24B-190818618B0A}"/>
              </a:ext>
            </a:extLst>
          </p:cNvPr>
          <p:cNvCxnSpPr>
            <a:cxnSpLocks/>
          </p:cNvCxnSpPr>
          <p:nvPr/>
        </p:nvCxnSpPr>
        <p:spPr>
          <a:xfrm flipV="1">
            <a:off x="8813190" y="3752083"/>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54CDBF-6F84-48AB-83B6-B5C5BB7E80C4}"/>
              </a:ext>
            </a:extLst>
          </p:cNvPr>
          <p:cNvSpPr txBox="1"/>
          <p:nvPr/>
        </p:nvSpPr>
        <p:spPr>
          <a:xfrm>
            <a:off x="6806846" y="3661674"/>
            <a:ext cx="670376" cy="246221"/>
          </a:xfrm>
          <a:prstGeom prst="rect">
            <a:avLst/>
          </a:prstGeom>
          <a:noFill/>
        </p:spPr>
        <p:txBody>
          <a:bodyPr wrap="none" rtlCol="0">
            <a:spAutoFit/>
          </a:bodyPr>
          <a:lstStyle/>
          <a:p>
            <a:pPr algn="l"/>
            <a:r>
              <a:rPr lang="fr-FR" sz="1000" dirty="0"/>
              <a:t>Dent = 1</a:t>
            </a:r>
            <a:endParaRPr lang="en-US" sz="1000" dirty="0" err="1"/>
          </a:p>
        </p:txBody>
      </p:sp>
      <p:sp>
        <p:nvSpPr>
          <p:cNvPr id="34" name="TextBox 33">
            <a:extLst>
              <a:ext uri="{FF2B5EF4-FFF2-40B4-BE49-F238E27FC236}">
                <a16:creationId xmlns:a16="http://schemas.microsoft.com/office/drawing/2014/main" id="{D0A69436-F881-4852-AA18-5872F79C7DF4}"/>
              </a:ext>
            </a:extLst>
          </p:cNvPr>
          <p:cNvSpPr txBox="1"/>
          <p:nvPr/>
        </p:nvSpPr>
        <p:spPr>
          <a:xfrm>
            <a:off x="6713792" y="4415741"/>
            <a:ext cx="742511" cy="246221"/>
          </a:xfrm>
          <a:prstGeom prst="rect">
            <a:avLst/>
          </a:prstGeom>
          <a:noFill/>
        </p:spPr>
        <p:txBody>
          <a:bodyPr wrap="none" rtlCol="0">
            <a:spAutoFit/>
          </a:bodyPr>
          <a:lstStyle/>
          <a:p>
            <a:pPr algn="l"/>
            <a:r>
              <a:rPr lang="fr-FR" sz="1000" dirty="0"/>
              <a:t>Creux = 0</a:t>
            </a:r>
            <a:endParaRPr lang="en-US" sz="1000" dirty="0" err="1"/>
          </a:p>
        </p:txBody>
      </p:sp>
      <p:sp>
        <p:nvSpPr>
          <p:cNvPr id="35" name="TextBox 34">
            <a:extLst>
              <a:ext uri="{FF2B5EF4-FFF2-40B4-BE49-F238E27FC236}">
                <a16:creationId xmlns:a16="http://schemas.microsoft.com/office/drawing/2014/main" id="{36F5767E-86FB-4557-B235-30027DF2E550}"/>
              </a:ext>
            </a:extLst>
          </p:cNvPr>
          <p:cNvSpPr txBox="1"/>
          <p:nvPr/>
        </p:nvSpPr>
        <p:spPr>
          <a:xfrm>
            <a:off x="6329969" y="4046750"/>
            <a:ext cx="269626" cy="246221"/>
          </a:xfrm>
          <a:prstGeom prst="rect">
            <a:avLst/>
          </a:prstGeom>
          <a:noFill/>
        </p:spPr>
        <p:txBody>
          <a:bodyPr wrap="none" rtlCol="0">
            <a:spAutoFit/>
          </a:bodyPr>
          <a:lstStyle/>
          <a:p>
            <a:pPr algn="l"/>
            <a:r>
              <a:rPr lang="fr-FR" sz="1000" dirty="0"/>
              <a:t>Y</a:t>
            </a:r>
            <a:endParaRPr lang="en-US" sz="1000" dirty="0" err="1"/>
          </a:p>
        </p:txBody>
      </p:sp>
      <p:cxnSp>
        <p:nvCxnSpPr>
          <p:cNvPr id="6" name="Straight Connector 5">
            <a:extLst>
              <a:ext uri="{FF2B5EF4-FFF2-40B4-BE49-F238E27FC236}">
                <a16:creationId xmlns:a16="http://schemas.microsoft.com/office/drawing/2014/main" id="{F965B406-0D98-463A-A0C3-01AA1FA51670}"/>
              </a:ext>
            </a:extLst>
          </p:cNvPr>
          <p:cNvCxnSpPr/>
          <p:nvPr/>
        </p:nvCxnSpPr>
        <p:spPr>
          <a:xfrm>
            <a:off x="6072181" y="2242868"/>
            <a:ext cx="0" cy="3579962"/>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CD46E2-D679-45DE-B255-1004DD652DB4}"/>
              </a:ext>
            </a:extLst>
          </p:cNvPr>
          <p:cNvSpPr txBox="1"/>
          <p:nvPr/>
        </p:nvSpPr>
        <p:spPr>
          <a:xfrm>
            <a:off x="2216989" y="5451894"/>
            <a:ext cx="1595309" cy="369332"/>
          </a:xfrm>
          <a:prstGeom prst="rect">
            <a:avLst/>
          </a:prstGeom>
          <a:noFill/>
        </p:spPr>
        <p:txBody>
          <a:bodyPr wrap="none" rtlCol="0">
            <a:spAutoFit/>
          </a:bodyPr>
          <a:lstStyle/>
          <a:p>
            <a:pPr algn="l"/>
            <a:r>
              <a:rPr lang="fr-FR" dirty="0"/>
              <a:t>Dans un sens</a:t>
            </a:r>
            <a:endParaRPr lang="en-US" dirty="0" err="1"/>
          </a:p>
        </p:txBody>
      </p:sp>
      <p:sp>
        <p:nvSpPr>
          <p:cNvPr id="37" name="TextBox 36">
            <a:extLst>
              <a:ext uri="{FF2B5EF4-FFF2-40B4-BE49-F238E27FC236}">
                <a16:creationId xmlns:a16="http://schemas.microsoft.com/office/drawing/2014/main" id="{36747889-9B3D-4594-AF9B-45AB7DEBBBFF}"/>
              </a:ext>
            </a:extLst>
          </p:cNvPr>
          <p:cNvSpPr txBox="1"/>
          <p:nvPr/>
        </p:nvSpPr>
        <p:spPr>
          <a:xfrm>
            <a:off x="7926596" y="5458015"/>
            <a:ext cx="1967205" cy="369332"/>
          </a:xfrm>
          <a:prstGeom prst="rect">
            <a:avLst/>
          </a:prstGeom>
          <a:noFill/>
        </p:spPr>
        <p:txBody>
          <a:bodyPr wrap="none" rtlCol="0">
            <a:spAutoFit/>
          </a:bodyPr>
          <a:lstStyle/>
          <a:p>
            <a:pPr algn="l"/>
            <a:r>
              <a:rPr lang="fr-FR" dirty="0"/>
              <a:t>Dans l’autre sens</a:t>
            </a:r>
            <a:endParaRPr lang="en-US" dirty="0" err="1"/>
          </a:p>
        </p:txBody>
      </p:sp>
    </p:spTree>
    <p:extLst>
      <p:ext uri="{BB962C8B-B14F-4D97-AF65-F5344CB8AC3E}">
        <p14:creationId xmlns:p14="http://schemas.microsoft.com/office/powerpoint/2010/main" val="3658346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17" y="1484657"/>
            <a:ext cx="11594944" cy="4609579"/>
          </a:xfrm>
        </p:spPr>
        <p:txBody>
          <a:bodyPr>
            <a:normAutofit/>
          </a:bodyPr>
          <a:lstStyle/>
          <a:p>
            <a:r>
              <a:rPr lang="fr-FR" dirty="0"/>
              <a:t>Deux signaux X et Y utilisés</a:t>
            </a:r>
          </a:p>
          <a:p>
            <a:pPr lvl="2"/>
            <a:r>
              <a:rPr lang="fr-FR" dirty="0"/>
              <a:t>Une rotation dans un sens incrémente un compteur </a:t>
            </a:r>
          </a:p>
          <a:p>
            <a:pPr lvl="2"/>
            <a:r>
              <a:rPr lang="fr-FR" dirty="0"/>
              <a:t>Une rotation dans l’autre sens décrémente un compteur </a:t>
            </a:r>
          </a:p>
          <a:p>
            <a:pPr lvl="2"/>
            <a:r>
              <a:rPr lang="fr-FR" dirty="0"/>
              <a:t>Visualisation sur l’oscilloscope: </a:t>
            </a:r>
          </a:p>
        </p:txBody>
      </p:sp>
      <p:sp>
        <p:nvSpPr>
          <p:cNvPr id="2" name="Title 1"/>
          <p:cNvSpPr>
            <a:spLocks noGrp="1"/>
          </p:cNvSpPr>
          <p:nvPr>
            <p:ph type="title"/>
          </p:nvPr>
        </p:nvSpPr>
        <p:spPr>
          <a:xfrm>
            <a:off x="300116" y="0"/>
            <a:ext cx="11612182" cy="1305227"/>
          </a:xfrm>
        </p:spPr>
        <p:txBody>
          <a:bodyPr anchor="ctr">
            <a:normAutofit/>
          </a:bodyPr>
          <a:lstStyle/>
          <a:p>
            <a:r>
              <a:rPr lang="en-US" dirty="0"/>
              <a:t>Principe de </a:t>
            </a:r>
            <a:r>
              <a:rPr lang="en-US" dirty="0" err="1"/>
              <a:t>fonctionnement</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15" name="Slide Number Placeholder 14">
            <a:extLst>
              <a:ext uri="{FF2B5EF4-FFF2-40B4-BE49-F238E27FC236}">
                <a16:creationId xmlns:a16="http://schemas.microsoft.com/office/drawing/2014/main" id="{901D8FB6-9517-4211-8D4E-EFCD692E90CC}"/>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61</a:t>
            </a:fld>
            <a:endParaRPr lang="en-US" dirty="0"/>
          </a:p>
        </p:txBody>
      </p:sp>
      <p:pic>
        <p:nvPicPr>
          <p:cNvPr id="7" name="Picture 6">
            <a:extLst>
              <a:ext uri="{FF2B5EF4-FFF2-40B4-BE49-F238E27FC236}">
                <a16:creationId xmlns:a16="http://schemas.microsoft.com/office/drawing/2014/main" id="{C647A734-6665-4236-9ACF-8147AFCB69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828" y="3302366"/>
            <a:ext cx="5139529" cy="3440562"/>
          </a:xfrm>
          <a:prstGeom prst="rect">
            <a:avLst/>
          </a:prstGeom>
        </p:spPr>
      </p:pic>
      <p:pic>
        <p:nvPicPr>
          <p:cNvPr id="9" name="Picture 8">
            <a:extLst>
              <a:ext uri="{FF2B5EF4-FFF2-40B4-BE49-F238E27FC236}">
                <a16:creationId xmlns:a16="http://schemas.microsoft.com/office/drawing/2014/main" id="{7B986FA2-7E7C-404E-938D-BAAB076A7F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7587" y="3491146"/>
            <a:ext cx="5403134" cy="3033552"/>
          </a:xfrm>
          <a:prstGeom prst="rect">
            <a:avLst/>
          </a:prstGeom>
        </p:spPr>
      </p:pic>
      <p:sp>
        <p:nvSpPr>
          <p:cNvPr id="10" name="TextBox 9">
            <a:extLst>
              <a:ext uri="{FF2B5EF4-FFF2-40B4-BE49-F238E27FC236}">
                <a16:creationId xmlns:a16="http://schemas.microsoft.com/office/drawing/2014/main" id="{CB857840-6A68-4670-B090-C12905B2876A}"/>
              </a:ext>
            </a:extLst>
          </p:cNvPr>
          <p:cNvSpPr txBox="1"/>
          <p:nvPr/>
        </p:nvSpPr>
        <p:spPr>
          <a:xfrm>
            <a:off x="698061" y="5719176"/>
            <a:ext cx="4763171" cy="523220"/>
          </a:xfrm>
          <a:prstGeom prst="rect">
            <a:avLst/>
          </a:prstGeom>
          <a:noFill/>
        </p:spPr>
        <p:txBody>
          <a:bodyPr wrap="square" rtlCol="0">
            <a:noAutofit/>
          </a:bodyPr>
          <a:lstStyle/>
          <a:p>
            <a:pPr algn="just">
              <a:buClr>
                <a:srgbClr val="03234B"/>
              </a:buClr>
            </a:pPr>
            <a:r>
              <a:rPr lang="fr-FR" sz="1400" dirty="0">
                <a:solidFill>
                  <a:schemeClr val="tx2">
                    <a:lumMod val="75000"/>
                    <a:lumOff val="25000"/>
                  </a:schemeClr>
                </a:solidFill>
              </a:rPr>
              <a:t>PIN Y </a:t>
            </a:r>
            <a:r>
              <a:rPr lang="fr-FR" sz="1400" dirty="0">
                <a:solidFill>
                  <a:srgbClr val="03234B"/>
                </a:solidFill>
              </a:rPr>
              <a:t>état bas avant </a:t>
            </a:r>
            <a:r>
              <a:rPr lang="fr-FR" sz="1400" dirty="0">
                <a:solidFill>
                  <a:srgbClr val="04572F"/>
                </a:solidFill>
              </a:rPr>
              <a:t>PIN X</a:t>
            </a:r>
            <a:r>
              <a:rPr lang="fr-FR" sz="1400" dirty="0">
                <a:solidFill>
                  <a:srgbClr val="03234B"/>
                </a:solidFill>
              </a:rPr>
              <a:t> état bas </a:t>
            </a:r>
            <a:r>
              <a:rPr lang="fr-FR" sz="1400" dirty="0">
                <a:solidFill>
                  <a:srgbClr val="03234B"/>
                </a:solidFill>
                <a:sym typeface="Wingdings" panose="05000000000000000000" pitchFamily="2" charset="2"/>
              </a:rPr>
              <a:t></a:t>
            </a:r>
            <a:r>
              <a:rPr lang="fr-FR" sz="1400" dirty="0">
                <a:solidFill>
                  <a:srgbClr val="03234B"/>
                </a:solidFill>
              </a:rPr>
              <a:t> sens des aiguilles d’une montre </a:t>
            </a:r>
            <a:r>
              <a:rPr lang="fr-FR" sz="1400" dirty="0">
                <a:solidFill>
                  <a:srgbClr val="03234B"/>
                </a:solidFill>
                <a:sym typeface="Wingdings" panose="05000000000000000000" pitchFamily="2" charset="2"/>
              </a:rPr>
              <a:t></a:t>
            </a:r>
            <a:r>
              <a:rPr lang="fr-FR" sz="1400" dirty="0">
                <a:solidFill>
                  <a:srgbClr val="03234B"/>
                </a:solidFill>
              </a:rPr>
              <a:t> incrémentation (+1)</a:t>
            </a:r>
          </a:p>
        </p:txBody>
      </p:sp>
      <p:sp>
        <p:nvSpPr>
          <p:cNvPr id="11" name="TextBox 10">
            <a:extLst>
              <a:ext uri="{FF2B5EF4-FFF2-40B4-BE49-F238E27FC236}">
                <a16:creationId xmlns:a16="http://schemas.microsoft.com/office/drawing/2014/main" id="{B761869C-616B-4AF6-A564-6E74A053B013}"/>
              </a:ext>
            </a:extLst>
          </p:cNvPr>
          <p:cNvSpPr txBox="1"/>
          <p:nvPr/>
        </p:nvSpPr>
        <p:spPr>
          <a:xfrm>
            <a:off x="6536422" y="5719176"/>
            <a:ext cx="5253926" cy="523220"/>
          </a:xfrm>
          <a:prstGeom prst="rect">
            <a:avLst/>
          </a:prstGeom>
          <a:noFill/>
        </p:spPr>
        <p:txBody>
          <a:bodyPr wrap="square" rtlCol="0">
            <a:noAutofit/>
          </a:bodyPr>
          <a:lstStyle/>
          <a:p>
            <a:pPr algn="just">
              <a:buClr>
                <a:srgbClr val="03234B"/>
              </a:buClr>
            </a:pPr>
            <a:r>
              <a:rPr lang="fr-FR" sz="1400" dirty="0">
                <a:solidFill>
                  <a:srgbClr val="04572F"/>
                </a:solidFill>
              </a:rPr>
              <a:t>PIN Y </a:t>
            </a:r>
            <a:r>
              <a:rPr lang="fr-FR" sz="1400" dirty="0">
                <a:solidFill>
                  <a:srgbClr val="03234B"/>
                </a:solidFill>
              </a:rPr>
              <a:t>état bas avant </a:t>
            </a:r>
            <a:r>
              <a:rPr lang="fr-FR" sz="1400" dirty="0">
                <a:solidFill>
                  <a:schemeClr val="tx2">
                    <a:lumMod val="75000"/>
                    <a:lumOff val="25000"/>
                  </a:schemeClr>
                </a:solidFill>
              </a:rPr>
              <a:t>PIN X </a:t>
            </a:r>
            <a:r>
              <a:rPr lang="fr-FR" sz="1400" dirty="0">
                <a:solidFill>
                  <a:srgbClr val="03234B"/>
                </a:solidFill>
              </a:rPr>
              <a:t>état haut </a:t>
            </a:r>
            <a:r>
              <a:rPr lang="fr-FR" sz="1400" dirty="0">
                <a:solidFill>
                  <a:srgbClr val="03234B"/>
                </a:solidFill>
                <a:sym typeface="Wingdings" panose="05000000000000000000" pitchFamily="2" charset="2"/>
              </a:rPr>
              <a:t></a:t>
            </a:r>
            <a:r>
              <a:rPr lang="fr-FR" sz="1400" dirty="0">
                <a:solidFill>
                  <a:srgbClr val="03234B"/>
                </a:solidFill>
              </a:rPr>
              <a:t> sens inverse des aiguilles d’une montre  </a:t>
            </a:r>
            <a:r>
              <a:rPr lang="fr-FR" sz="1400" dirty="0">
                <a:solidFill>
                  <a:srgbClr val="03234B"/>
                </a:solidFill>
                <a:sym typeface="Wingdings" panose="05000000000000000000" pitchFamily="2" charset="2"/>
              </a:rPr>
              <a:t></a:t>
            </a:r>
            <a:r>
              <a:rPr lang="fr-FR" sz="1400" dirty="0">
                <a:solidFill>
                  <a:srgbClr val="03234B"/>
                </a:solidFill>
              </a:rPr>
              <a:t> décrémentation (-1)</a:t>
            </a:r>
          </a:p>
        </p:txBody>
      </p:sp>
      <p:pic>
        <p:nvPicPr>
          <p:cNvPr id="12" name="Picture 11">
            <a:extLst>
              <a:ext uri="{FF2B5EF4-FFF2-40B4-BE49-F238E27FC236}">
                <a16:creationId xmlns:a16="http://schemas.microsoft.com/office/drawing/2014/main" id="{C530E028-58F9-4AAF-9CA8-9794FD2D349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32939" y="1614679"/>
            <a:ext cx="2747380" cy="1938970"/>
          </a:xfrm>
          <a:prstGeom prst="rect">
            <a:avLst/>
          </a:prstGeom>
        </p:spPr>
      </p:pic>
      <p:sp>
        <p:nvSpPr>
          <p:cNvPr id="8" name="TextBox 7">
            <a:extLst>
              <a:ext uri="{FF2B5EF4-FFF2-40B4-BE49-F238E27FC236}">
                <a16:creationId xmlns:a16="http://schemas.microsoft.com/office/drawing/2014/main" id="{F45ADA29-EF87-4983-898B-0EB34B6D5F5D}"/>
              </a:ext>
            </a:extLst>
          </p:cNvPr>
          <p:cNvSpPr txBox="1"/>
          <p:nvPr/>
        </p:nvSpPr>
        <p:spPr>
          <a:xfrm>
            <a:off x="11156662" y="1801580"/>
            <a:ext cx="338554" cy="369332"/>
          </a:xfrm>
          <a:prstGeom prst="rect">
            <a:avLst/>
          </a:prstGeom>
          <a:solidFill>
            <a:schemeClr val="bg1"/>
          </a:solidFill>
        </p:spPr>
        <p:txBody>
          <a:bodyPr wrap="none" rtlCol="0">
            <a:noAutofit/>
          </a:bodyPr>
          <a:lstStyle/>
          <a:p>
            <a:pPr>
              <a:buClr>
                <a:srgbClr val="03234B"/>
              </a:buClr>
            </a:pPr>
            <a:r>
              <a:rPr lang="en-US" sz="1800" dirty="0">
                <a:solidFill>
                  <a:srgbClr val="03234B"/>
                </a:solidFill>
              </a:rPr>
              <a:t>X</a:t>
            </a:r>
          </a:p>
        </p:txBody>
      </p:sp>
      <p:sp>
        <p:nvSpPr>
          <p:cNvPr id="13" name="TextBox 12">
            <a:extLst>
              <a:ext uri="{FF2B5EF4-FFF2-40B4-BE49-F238E27FC236}">
                <a16:creationId xmlns:a16="http://schemas.microsoft.com/office/drawing/2014/main" id="{23CA0CE4-70B6-4E00-A2ED-4CAE51389069}"/>
              </a:ext>
            </a:extLst>
          </p:cNvPr>
          <p:cNvSpPr txBox="1"/>
          <p:nvPr/>
        </p:nvSpPr>
        <p:spPr>
          <a:xfrm>
            <a:off x="10897184" y="2061323"/>
            <a:ext cx="338554" cy="369332"/>
          </a:xfrm>
          <a:prstGeom prst="rect">
            <a:avLst/>
          </a:prstGeom>
          <a:solidFill>
            <a:schemeClr val="bg1"/>
          </a:solidFill>
        </p:spPr>
        <p:txBody>
          <a:bodyPr wrap="none" rtlCol="0">
            <a:noAutofit/>
          </a:bodyPr>
          <a:lstStyle/>
          <a:p>
            <a:pPr>
              <a:buClr>
                <a:srgbClr val="03234B"/>
              </a:buClr>
            </a:pPr>
            <a:r>
              <a:rPr lang="en-US" sz="1800" dirty="0">
                <a:solidFill>
                  <a:srgbClr val="03234B"/>
                </a:solidFill>
              </a:rPr>
              <a:t>Y</a:t>
            </a:r>
          </a:p>
        </p:txBody>
      </p:sp>
      <p:sp>
        <p:nvSpPr>
          <p:cNvPr id="14" name="TextBox 13">
            <a:extLst>
              <a:ext uri="{FF2B5EF4-FFF2-40B4-BE49-F238E27FC236}">
                <a16:creationId xmlns:a16="http://schemas.microsoft.com/office/drawing/2014/main" id="{6EA5FF20-241D-4A76-A6F9-5CE1475541D0}"/>
              </a:ext>
            </a:extLst>
          </p:cNvPr>
          <p:cNvSpPr txBox="1"/>
          <p:nvPr/>
        </p:nvSpPr>
        <p:spPr>
          <a:xfrm>
            <a:off x="11078535" y="2631895"/>
            <a:ext cx="338554" cy="369332"/>
          </a:xfrm>
          <a:prstGeom prst="rect">
            <a:avLst/>
          </a:prstGeom>
          <a:solidFill>
            <a:schemeClr val="bg1"/>
          </a:solidFill>
        </p:spPr>
        <p:txBody>
          <a:bodyPr wrap="none" rtlCol="0">
            <a:noAutofit/>
          </a:bodyPr>
          <a:lstStyle/>
          <a:p>
            <a:pPr>
              <a:buClr>
                <a:srgbClr val="03234B"/>
              </a:buClr>
            </a:pPr>
            <a:r>
              <a:rPr lang="en-US" sz="1800" dirty="0">
                <a:solidFill>
                  <a:srgbClr val="03234B"/>
                </a:solidFill>
              </a:rPr>
              <a:t>Z</a:t>
            </a:r>
          </a:p>
        </p:txBody>
      </p:sp>
    </p:spTree>
    <p:extLst>
      <p:ext uri="{BB962C8B-B14F-4D97-AF65-F5344CB8AC3E}">
        <p14:creationId xmlns:p14="http://schemas.microsoft.com/office/powerpoint/2010/main" val="2469873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C851D-8BF7-434C-AC71-3A5D33408290}"/>
              </a:ext>
            </a:extLst>
          </p:cNvPr>
          <p:cNvSpPr>
            <a:spLocks noGrp="1"/>
          </p:cNvSpPr>
          <p:nvPr>
            <p:ph type="title"/>
          </p:nvPr>
        </p:nvSpPr>
        <p:spPr/>
        <p:txBody>
          <a:bodyPr/>
          <a:lstStyle/>
          <a:p>
            <a:r>
              <a:rPr lang="fr-FR" dirty="0"/>
              <a:t>Principe du programme (version simple)</a:t>
            </a:r>
            <a:endParaRPr lang="en-US" dirty="0"/>
          </a:p>
        </p:txBody>
      </p:sp>
      <p:sp>
        <p:nvSpPr>
          <p:cNvPr id="4" name="Footer Placeholder 3">
            <a:extLst>
              <a:ext uri="{FF2B5EF4-FFF2-40B4-BE49-F238E27FC236}">
                <a16:creationId xmlns:a16="http://schemas.microsoft.com/office/drawing/2014/main" id="{AE38F37C-9E72-4BD4-957A-DB29B752DDB6}"/>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98A5A91-78A1-4C18-919E-66163127BB7E}"/>
              </a:ext>
            </a:extLst>
          </p:cNvPr>
          <p:cNvSpPr>
            <a:spLocks noGrp="1"/>
          </p:cNvSpPr>
          <p:nvPr>
            <p:ph type="sldNum" sz="quarter" idx="12"/>
          </p:nvPr>
        </p:nvSpPr>
        <p:spPr/>
        <p:txBody>
          <a:bodyPr/>
          <a:lstStyle/>
          <a:p>
            <a:fld id="{5B31B9E4-8E4D-4C86-BFD7-412B282B373B}" type="slidenum">
              <a:rPr lang="fr-FR" smtClean="0"/>
              <a:pPr/>
              <a:t>62</a:t>
            </a:fld>
            <a:endParaRPr lang="fr-FR" dirty="0"/>
          </a:p>
        </p:txBody>
      </p:sp>
      <p:cxnSp>
        <p:nvCxnSpPr>
          <p:cNvPr id="6" name="Connector: Elbow 5">
            <a:extLst>
              <a:ext uri="{FF2B5EF4-FFF2-40B4-BE49-F238E27FC236}">
                <a16:creationId xmlns:a16="http://schemas.microsoft.com/office/drawing/2014/main" id="{C21E08AD-E18B-4BF0-BE97-BD67D2D307F9}"/>
              </a:ext>
            </a:extLst>
          </p:cNvPr>
          <p:cNvCxnSpPr/>
          <p:nvPr/>
        </p:nvCxnSpPr>
        <p:spPr>
          <a:xfrm>
            <a:off x="3758053" y="3134032"/>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43515008-7DEC-47C1-961E-405B1B8B5EB2}"/>
              </a:ext>
            </a:extLst>
          </p:cNvPr>
          <p:cNvCxnSpPr>
            <a:cxnSpLocks/>
          </p:cNvCxnSpPr>
          <p:nvPr/>
        </p:nvCxnSpPr>
        <p:spPr>
          <a:xfrm flipV="1">
            <a:off x="4691791" y="3128056"/>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1BA3C8-071E-48E2-AA3C-B2E0DB55C368}"/>
              </a:ext>
            </a:extLst>
          </p:cNvPr>
          <p:cNvSpPr txBox="1"/>
          <p:nvPr/>
        </p:nvSpPr>
        <p:spPr>
          <a:xfrm>
            <a:off x="3090189" y="3004945"/>
            <a:ext cx="670376" cy="246221"/>
          </a:xfrm>
          <a:prstGeom prst="rect">
            <a:avLst/>
          </a:prstGeom>
          <a:noFill/>
        </p:spPr>
        <p:txBody>
          <a:bodyPr wrap="none" rtlCol="0">
            <a:spAutoFit/>
          </a:bodyPr>
          <a:lstStyle/>
          <a:p>
            <a:pPr algn="l"/>
            <a:r>
              <a:rPr lang="fr-FR" sz="1000" dirty="0"/>
              <a:t>Dent = 1</a:t>
            </a:r>
            <a:endParaRPr lang="en-US" sz="1000" dirty="0" err="1"/>
          </a:p>
        </p:txBody>
      </p:sp>
      <p:sp>
        <p:nvSpPr>
          <p:cNvPr id="9" name="TextBox 8">
            <a:extLst>
              <a:ext uri="{FF2B5EF4-FFF2-40B4-BE49-F238E27FC236}">
                <a16:creationId xmlns:a16="http://schemas.microsoft.com/office/drawing/2014/main" id="{FC1AA32D-EC3A-4A0D-841B-7337A302BA40}"/>
              </a:ext>
            </a:extLst>
          </p:cNvPr>
          <p:cNvSpPr txBox="1"/>
          <p:nvPr/>
        </p:nvSpPr>
        <p:spPr>
          <a:xfrm>
            <a:off x="3090189" y="3775098"/>
            <a:ext cx="742511" cy="246221"/>
          </a:xfrm>
          <a:prstGeom prst="rect">
            <a:avLst/>
          </a:prstGeom>
          <a:noFill/>
        </p:spPr>
        <p:txBody>
          <a:bodyPr wrap="none" rtlCol="0">
            <a:spAutoFit/>
          </a:bodyPr>
          <a:lstStyle/>
          <a:p>
            <a:pPr algn="l"/>
            <a:r>
              <a:rPr lang="fr-FR" sz="1000" dirty="0"/>
              <a:t>Creux = 0</a:t>
            </a:r>
            <a:endParaRPr lang="en-US" sz="1000" dirty="0" err="1"/>
          </a:p>
        </p:txBody>
      </p:sp>
      <p:sp>
        <p:nvSpPr>
          <p:cNvPr id="10" name="TextBox 9">
            <a:extLst>
              <a:ext uri="{FF2B5EF4-FFF2-40B4-BE49-F238E27FC236}">
                <a16:creationId xmlns:a16="http://schemas.microsoft.com/office/drawing/2014/main" id="{1B366D2C-8B84-4EA4-B444-6CA824DB5A3D}"/>
              </a:ext>
            </a:extLst>
          </p:cNvPr>
          <p:cNvSpPr txBox="1"/>
          <p:nvPr/>
        </p:nvSpPr>
        <p:spPr>
          <a:xfrm>
            <a:off x="2717378" y="3390021"/>
            <a:ext cx="269626" cy="246221"/>
          </a:xfrm>
          <a:prstGeom prst="rect">
            <a:avLst/>
          </a:prstGeom>
          <a:noFill/>
        </p:spPr>
        <p:txBody>
          <a:bodyPr wrap="none" rtlCol="0">
            <a:spAutoFit/>
          </a:bodyPr>
          <a:lstStyle/>
          <a:p>
            <a:pPr algn="l"/>
            <a:r>
              <a:rPr lang="fr-FR" sz="1000" dirty="0"/>
              <a:t>X</a:t>
            </a:r>
            <a:endParaRPr lang="en-US" sz="1000" dirty="0" err="1"/>
          </a:p>
        </p:txBody>
      </p:sp>
      <p:cxnSp>
        <p:nvCxnSpPr>
          <p:cNvPr id="11" name="Connector: Elbow 10">
            <a:extLst>
              <a:ext uri="{FF2B5EF4-FFF2-40B4-BE49-F238E27FC236}">
                <a16:creationId xmlns:a16="http://schemas.microsoft.com/office/drawing/2014/main" id="{501CFADF-9A10-4B11-944F-96C8AC1D1AD9}"/>
              </a:ext>
            </a:extLst>
          </p:cNvPr>
          <p:cNvCxnSpPr/>
          <p:nvPr/>
        </p:nvCxnSpPr>
        <p:spPr>
          <a:xfrm>
            <a:off x="4234930" y="4232511"/>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E3F9E87-F699-49AF-8BE3-8973A07190F6}"/>
              </a:ext>
            </a:extLst>
          </p:cNvPr>
          <p:cNvCxnSpPr>
            <a:cxnSpLocks/>
          </p:cNvCxnSpPr>
          <p:nvPr/>
        </p:nvCxnSpPr>
        <p:spPr>
          <a:xfrm flipV="1">
            <a:off x="5168668" y="4226535"/>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E042E62-093F-4CEA-8B0A-DF9FF61AC70F}"/>
              </a:ext>
            </a:extLst>
          </p:cNvPr>
          <p:cNvSpPr txBox="1"/>
          <p:nvPr/>
        </p:nvSpPr>
        <p:spPr>
          <a:xfrm>
            <a:off x="3162324" y="4136126"/>
            <a:ext cx="670376" cy="246221"/>
          </a:xfrm>
          <a:prstGeom prst="rect">
            <a:avLst/>
          </a:prstGeom>
          <a:noFill/>
        </p:spPr>
        <p:txBody>
          <a:bodyPr wrap="none" rtlCol="0">
            <a:spAutoFit/>
          </a:bodyPr>
          <a:lstStyle/>
          <a:p>
            <a:pPr algn="l"/>
            <a:r>
              <a:rPr lang="fr-FR" sz="1000" dirty="0"/>
              <a:t>Dent = 1</a:t>
            </a:r>
            <a:endParaRPr lang="en-US" sz="1000" dirty="0" err="1"/>
          </a:p>
        </p:txBody>
      </p:sp>
      <p:sp>
        <p:nvSpPr>
          <p:cNvPr id="14" name="TextBox 13">
            <a:extLst>
              <a:ext uri="{FF2B5EF4-FFF2-40B4-BE49-F238E27FC236}">
                <a16:creationId xmlns:a16="http://schemas.microsoft.com/office/drawing/2014/main" id="{5D3780AE-B873-4B84-B160-C2030FBD4CE3}"/>
              </a:ext>
            </a:extLst>
          </p:cNvPr>
          <p:cNvSpPr txBox="1"/>
          <p:nvPr/>
        </p:nvSpPr>
        <p:spPr>
          <a:xfrm>
            <a:off x="3069270" y="4890193"/>
            <a:ext cx="742511" cy="246221"/>
          </a:xfrm>
          <a:prstGeom prst="rect">
            <a:avLst/>
          </a:prstGeom>
          <a:noFill/>
        </p:spPr>
        <p:txBody>
          <a:bodyPr wrap="none" rtlCol="0">
            <a:spAutoFit/>
          </a:bodyPr>
          <a:lstStyle/>
          <a:p>
            <a:pPr algn="l"/>
            <a:r>
              <a:rPr lang="fr-FR" sz="1000" dirty="0"/>
              <a:t>Creux = 0</a:t>
            </a:r>
            <a:endParaRPr lang="en-US" sz="1000" dirty="0" err="1"/>
          </a:p>
        </p:txBody>
      </p:sp>
      <p:sp>
        <p:nvSpPr>
          <p:cNvPr id="15" name="TextBox 14">
            <a:extLst>
              <a:ext uri="{FF2B5EF4-FFF2-40B4-BE49-F238E27FC236}">
                <a16:creationId xmlns:a16="http://schemas.microsoft.com/office/drawing/2014/main" id="{A472826B-22EA-41AB-B516-82454F25C628}"/>
              </a:ext>
            </a:extLst>
          </p:cNvPr>
          <p:cNvSpPr txBox="1"/>
          <p:nvPr/>
        </p:nvSpPr>
        <p:spPr>
          <a:xfrm>
            <a:off x="2685447" y="4521202"/>
            <a:ext cx="269626" cy="246221"/>
          </a:xfrm>
          <a:prstGeom prst="rect">
            <a:avLst/>
          </a:prstGeom>
          <a:noFill/>
        </p:spPr>
        <p:txBody>
          <a:bodyPr wrap="none" rtlCol="0">
            <a:spAutoFit/>
          </a:bodyPr>
          <a:lstStyle/>
          <a:p>
            <a:pPr algn="l"/>
            <a:r>
              <a:rPr lang="fr-FR" sz="1000" dirty="0"/>
              <a:t>Y</a:t>
            </a:r>
            <a:endParaRPr lang="en-US" sz="1000" dirty="0" err="1"/>
          </a:p>
        </p:txBody>
      </p:sp>
      <p:sp>
        <p:nvSpPr>
          <p:cNvPr id="16" name="TextBox 15">
            <a:extLst>
              <a:ext uri="{FF2B5EF4-FFF2-40B4-BE49-F238E27FC236}">
                <a16:creationId xmlns:a16="http://schemas.microsoft.com/office/drawing/2014/main" id="{FE998BFB-74BC-4657-AFAC-14D45945D487}"/>
              </a:ext>
            </a:extLst>
          </p:cNvPr>
          <p:cNvSpPr txBox="1"/>
          <p:nvPr/>
        </p:nvSpPr>
        <p:spPr>
          <a:xfrm>
            <a:off x="1125854" y="1431270"/>
            <a:ext cx="218842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AUTOMATE_REPOS</a:t>
            </a:r>
            <a:endParaRPr lang="en-US" sz="1050" dirty="0" err="1">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27147F4C-1AF3-43C9-8F56-D75730C9461F}"/>
              </a:ext>
            </a:extLst>
          </p:cNvPr>
          <p:cNvSpPr txBox="1"/>
          <p:nvPr/>
        </p:nvSpPr>
        <p:spPr>
          <a:xfrm>
            <a:off x="2366467" y="1774212"/>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AUTOMATE_FRONT1</a:t>
            </a:r>
            <a:endParaRPr lang="en-US" sz="1050" dirty="0" err="1">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361FAC1B-99E6-47AF-A688-4265691DA1AD}"/>
              </a:ext>
            </a:extLst>
          </p:cNvPr>
          <p:cNvSpPr txBox="1"/>
          <p:nvPr/>
        </p:nvSpPr>
        <p:spPr>
          <a:xfrm>
            <a:off x="4034383" y="2051754"/>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AUTOMATE_FRONT2</a:t>
            </a:r>
            <a:endParaRPr lang="en-US" sz="1050" dirty="0" err="1">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9134DAF1-B984-4A8E-AFB4-AA7DED3BBE04}"/>
              </a:ext>
            </a:extLst>
          </p:cNvPr>
          <p:cNvSpPr txBox="1"/>
          <p:nvPr/>
        </p:nvSpPr>
        <p:spPr>
          <a:xfrm>
            <a:off x="5654647" y="2343118"/>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AUTOMATE_FRONT3</a:t>
            </a:r>
            <a:endParaRPr lang="en-US" sz="1050" dirty="0" err="1">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57B06B47-6909-4525-A56D-DFAE1D2A990E}"/>
              </a:ext>
            </a:extLst>
          </p:cNvPr>
          <p:cNvSpPr txBox="1"/>
          <p:nvPr/>
        </p:nvSpPr>
        <p:spPr>
          <a:xfrm>
            <a:off x="6788932" y="2679914"/>
            <a:ext cx="226857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AUTOMATE_FRONT4</a:t>
            </a:r>
            <a:endParaRPr lang="en-US" sz="1050" dirty="0" err="1">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D50AC37F-4EF6-4186-B3DF-CA2FB3A8DA40}"/>
              </a:ext>
            </a:extLst>
          </p:cNvPr>
          <p:cNvCxnSpPr/>
          <p:nvPr/>
        </p:nvCxnSpPr>
        <p:spPr>
          <a:xfrm>
            <a:off x="1923691" y="1774212"/>
            <a:ext cx="1888090" cy="135384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89BA21F3-3CB2-4A54-B265-AD3F28FC60AF}"/>
              </a:ext>
            </a:extLst>
          </p:cNvPr>
          <p:cNvCxnSpPr>
            <a:cxnSpLocks/>
          </p:cNvCxnSpPr>
          <p:nvPr/>
        </p:nvCxnSpPr>
        <p:spPr>
          <a:xfrm>
            <a:off x="2888655" y="1978359"/>
            <a:ext cx="1666232" cy="148499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CECC523-9442-4A97-A318-0E95E9BC4C23}"/>
              </a:ext>
            </a:extLst>
          </p:cNvPr>
          <p:cNvCxnSpPr>
            <a:cxnSpLocks/>
          </p:cNvCxnSpPr>
          <p:nvPr/>
        </p:nvCxnSpPr>
        <p:spPr>
          <a:xfrm>
            <a:off x="4733257" y="2322638"/>
            <a:ext cx="298507" cy="205970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0732AB42-0AFF-4F2D-BC30-FBC271DA5F06}"/>
              </a:ext>
            </a:extLst>
          </p:cNvPr>
          <p:cNvCxnSpPr>
            <a:cxnSpLocks/>
          </p:cNvCxnSpPr>
          <p:nvPr/>
        </p:nvCxnSpPr>
        <p:spPr>
          <a:xfrm flipH="1">
            <a:off x="5527989" y="2591037"/>
            <a:ext cx="740578" cy="92209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805324E2-FD73-4884-B68C-E13A501146CA}"/>
              </a:ext>
            </a:extLst>
          </p:cNvPr>
          <p:cNvCxnSpPr>
            <a:cxnSpLocks/>
          </p:cNvCxnSpPr>
          <p:nvPr/>
        </p:nvCxnSpPr>
        <p:spPr>
          <a:xfrm flipH="1">
            <a:off x="6019585" y="2935699"/>
            <a:ext cx="1235661" cy="167591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1" name="TextBox 30">
            <a:extLst>
              <a:ext uri="{FF2B5EF4-FFF2-40B4-BE49-F238E27FC236}">
                <a16:creationId xmlns:a16="http://schemas.microsoft.com/office/drawing/2014/main" id="{34CCBE87-ACD0-4247-AA95-64BB1EC80A9D}"/>
              </a:ext>
            </a:extLst>
          </p:cNvPr>
          <p:cNvSpPr txBox="1"/>
          <p:nvPr/>
        </p:nvSpPr>
        <p:spPr>
          <a:xfrm>
            <a:off x="7446233" y="3209440"/>
            <a:ext cx="2188420" cy="253916"/>
          </a:xfrm>
          <a:prstGeom prst="rect">
            <a:avLst/>
          </a:prstGeom>
          <a:noFill/>
        </p:spPr>
        <p:txBody>
          <a:bodyPr wrap="none" rtlCol="0">
            <a:spAutoFit/>
          </a:bodyPr>
          <a:lstStyle/>
          <a:p>
            <a:pPr algn="l"/>
            <a:r>
              <a:rPr lang="fr-FR" sz="1050" dirty="0">
                <a:latin typeface="Courier New" panose="02070309020205020404" pitchFamily="49" charset="0"/>
                <a:cs typeface="Courier New" panose="02070309020205020404" pitchFamily="49" charset="0"/>
              </a:rPr>
              <a:t>Automate = AUTOMATE_REPOS</a:t>
            </a:r>
            <a:endParaRPr lang="en-US" sz="1050" dirty="0" err="1">
              <a:latin typeface="Courier New" panose="02070309020205020404" pitchFamily="49" charset="0"/>
              <a:cs typeface="Courier New" panose="02070309020205020404" pitchFamily="49" charset="0"/>
            </a:endParaRPr>
          </a:p>
        </p:txBody>
      </p:sp>
      <p:cxnSp>
        <p:nvCxnSpPr>
          <p:cNvPr id="32" name="Straight Arrow Connector 31">
            <a:extLst>
              <a:ext uri="{FF2B5EF4-FFF2-40B4-BE49-F238E27FC236}">
                <a16:creationId xmlns:a16="http://schemas.microsoft.com/office/drawing/2014/main" id="{95EFC964-15D7-403E-B501-DC37F9219825}"/>
              </a:ext>
            </a:extLst>
          </p:cNvPr>
          <p:cNvCxnSpPr>
            <a:cxnSpLocks/>
          </p:cNvCxnSpPr>
          <p:nvPr/>
        </p:nvCxnSpPr>
        <p:spPr>
          <a:xfrm flipH="1">
            <a:off x="6788932" y="3429794"/>
            <a:ext cx="1118193" cy="79117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6" name="Arc 35">
            <a:extLst>
              <a:ext uri="{FF2B5EF4-FFF2-40B4-BE49-F238E27FC236}">
                <a16:creationId xmlns:a16="http://schemas.microsoft.com/office/drawing/2014/main" id="{505E12A8-30CC-4875-AF33-1C368F7C947E}"/>
              </a:ext>
            </a:extLst>
          </p:cNvPr>
          <p:cNvSpPr/>
          <p:nvPr/>
        </p:nvSpPr>
        <p:spPr>
          <a:xfrm>
            <a:off x="2808506" y="1543506"/>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F3549069-2C99-4797-A0BB-8B440C9613E8}"/>
              </a:ext>
            </a:extLst>
          </p:cNvPr>
          <p:cNvSpPr/>
          <p:nvPr/>
        </p:nvSpPr>
        <p:spPr>
          <a:xfrm>
            <a:off x="4047040" y="1834652"/>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7E3B36E9-59C6-4CE8-A6A7-3C3E3D270BCE}"/>
              </a:ext>
            </a:extLst>
          </p:cNvPr>
          <p:cNvSpPr/>
          <p:nvPr/>
        </p:nvSpPr>
        <p:spPr>
          <a:xfrm>
            <a:off x="5794295" y="2090710"/>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E7F5027A-FBAE-441F-BED4-F549E6B3EDDB}"/>
              </a:ext>
            </a:extLst>
          </p:cNvPr>
          <p:cNvSpPr/>
          <p:nvPr/>
        </p:nvSpPr>
        <p:spPr>
          <a:xfrm>
            <a:off x="7394064" y="2417514"/>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1ED9EA52-066F-4AE3-B0AE-8B55DE4B36FE}"/>
              </a:ext>
            </a:extLst>
          </p:cNvPr>
          <p:cNvSpPr/>
          <p:nvPr/>
        </p:nvSpPr>
        <p:spPr>
          <a:xfrm>
            <a:off x="8533595" y="2835447"/>
            <a:ext cx="948544" cy="576479"/>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FDE6E71E-3392-4806-BA20-A83B836B3578}"/>
              </a:ext>
            </a:extLst>
          </p:cNvPr>
          <p:cNvCxnSpPr/>
          <p:nvPr/>
        </p:nvCxnSpPr>
        <p:spPr>
          <a:xfrm>
            <a:off x="3832700" y="5606473"/>
            <a:ext cx="29562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B6CE5EF-9849-475B-9BDD-0A80449F177F}"/>
              </a:ext>
            </a:extLst>
          </p:cNvPr>
          <p:cNvSpPr txBox="1"/>
          <p:nvPr/>
        </p:nvSpPr>
        <p:spPr>
          <a:xfrm>
            <a:off x="3951337" y="5651072"/>
            <a:ext cx="2800767" cy="369332"/>
          </a:xfrm>
          <a:prstGeom prst="rect">
            <a:avLst/>
          </a:prstGeom>
          <a:noFill/>
        </p:spPr>
        <p:txBody>
          <a:bodyPr wrap="none" rtlCol="0">
            <a:spAutoFit/>
          </a:bodyPr>
          <a:lstStyle/>
          <a:p>
            <a:pPr algn="l"/>
            <a:r>
              <a:rPr lang="fr-FR" dirty="0"/>
              <a:t>1 cran du bouton molette </a:t>
            </a:r>
            <a:endParaRPr lang="en-US" dirty="0" err="1"/>
          </a:p>
        </p:txBody>
      </p:sp>
    </p:spTree>
    <p:extLst>
      <p:ext uri="{BB962C8B-B14F-4D97-AF65-F5344CB8AC3E}">
        <p14:creationId xmlns:p14="http://schemas.microsoft.com/office/powerpoint/2010/main" val="289703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300117" y="965200"/>
            <a:ext cx="11594944" cy="5367233"/>
          </a:xfrm>
        </p:spPr>
        <p:txBody>
          <a:bodyPr numCol="2"/>
          <a:lstStyle/>
          <a:p>
            <a:pPr marL="0" indent="0">
              <a:spcBef>
                <a:spcPts val="0"/>
              </a:spcBef>
              <a:buNone/>
            </a:pPr>
            <a:r>
              <a:rPr lang="en-US" sz="800" dirty="0">
                <a:solidFill>
                  <a:srgbClr val="008000"/>
                </a:solidFill>
                <a:highlight>
                  <a:srgbClr val="FFFFFF"/>
                </a:highlight>
                <a:latin typeface="Source Code Pro" panose="020B0509030403020204" pitchFamily="49" charset="0"/>
                <a:ea typeface="Source Code Pro" panose="020B0509030403020204" pitchFamily="49" charset="0"/>
              </a:rPr>
              <a:t># main.py -- put your code here!</a:t>
            </a:r>
            <a:endParaRPr lang="en-US" sz="80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delay</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 = Pin('X4',Pin.OUT)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pin_vpp.value(1)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Machine à 5 états (0, 1, 2, 3, 4) pour passer sur les 4 fronts descendants/montants de X et 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#X  ---        --3-----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0 |_1____|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#Y  -------         --4--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|_2_____|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#X  -------         --14--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|_12____|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#Y  ---         -13-----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0 |_11____|</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Indication de sens (1, -1) ou 0 : pas démarré</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Position courante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position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x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changé</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descendant de x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n'avait pas encore démarré: on démarre dans le sens positif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montant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de x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y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changé</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cur_y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descendant de y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n'avait pas encore démarré: on démarre dans le sens négatif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Front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montant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de y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position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automaton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forward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63</a:t>
            </a:fld>
            <a:endParaRPr lang="fr-FR" dirty="0"/>
          </a:p>
        </p:txBody>
      </p:sp>
    </p:spTree>
    <p:extLst>
      <p:ext uri="{BB962C8B-B14F-4D97-AF65-F5344CB8AC3E}">
        <p14:creationId xmlns:p14="http://schemas.microsoft.com/office/powerpoint/2010/main" val="3015587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p:txBody>
          <a:bodyPr/>
          <a:lstStyle/>
          <a:p>
            <a:r>
              <a:rPr lang="fr-FR" dirty="0"/>
              <a:t>Lancer le programme d’exemple avec « Exécuter le script courant »</a:t>
            </a:r>
          </a:p>
          <a:p>
            <a:r>
              <a:rPr lang="fr-FR" dirty="0"/>
              <a:t>La </a:t>
            </a:r>
            <a:r>
              <a:rPr lang="fr-FR" i="1" dirty="0"/>
              <a:t>console</a:t>
            </a:r>
            <a:r>
              <a:rPr lang="fr-FR" dirty="0"/>
              <a:t> et le </a:t>
            </a:r>
            <a:r>
              <a:rPr lang="fr-FR" i="1" dirty="0"/>
              <a:t>grapheur</a:t>
            </a:r>
            <a:r>
              <a:rPr lang="fr-FR" dirty="0"/>
              <a:t> affichent la position de la molette à chaque changement de position</a:t>
            </a:r>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Vérification du fonctionnement</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64</a:t>
            </a:fld>
            <a:endParaRPr lang="fr-FR" dirty="0"/>
          </a:p>
        </p:txBody>
      </p:sp>
      <p:pic>
        <p:nvPicPr>
          <p:cNvPr id="7" name="Picture 6">
            <a:extLst>
              <a:ext uri="{FF2B5EF4-FFF2-40B4-BE49-F238E27FC236}">
                <a16:creationId xmlns:a16="http://schemas.microsoft.com/office/drawing/2014/main" id="{0CAC9035-521F-4C6E-858F-81B6C45B8294}"/>
              </a:ext>
            </a:extLst>
          </p:cNvPr>
          <p:cNvPicPr>
            <a:picLocks noChangeAspect="1"/>
          </p:cNvPicPr>
          <p:nvPr/>
        </p:nvPicPr>
        <p:blipFill>
          <a:blip r:embed="rId2"/>
          <a:stretch>
            <a:fillRect/>
          </a:stretch>
        </p:blipFill>
        <p:spPr>
          <a:xfrm>
            <a:off x="612475" y="2880526"/>
            <a:ext cx="11347937" cy="2769776"/>
          </a:xfrm>
          <a:prstGeom prst="rect">
            <a:avLst/>
          </a:prstGeom>
        </p:spPr>
      </p:pic>
    </p:spTree>
    <p:extLst>
      <p:ext uri="{BB962C8B-B14F-4D97-AF65-F5344CB8AC3E}">
        <p14:creationId xmlns:p14="http://schemas.microsoft.com/office/powerpoint/2010/main" val="4146737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1412655"/>
          </a:xfrm>
        </p:spPr>
        <p:txBody>
          <a:bodyPr/>
          <a:lstStyle/>
          <a:p>
            <a:r>
              <a:rPr lang="fr-FR" dirty="0"/>
              <a:t>De temps en temps on peut voir des ratés sur les incrémentations ou décrémentations du compteur. C’est à cause des rebonds des contacts mécaniques.</a:t>
            </a:r>
          </a:p>
          <a:p>
            <a:endParaRPr lang="fr-FR" dirty="0"/>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Problème des rebonds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65</a:t>
            </a:fld>
            <a:endParaRPr lang="fr-FR" dirty="0"/>
          </a:p>
        </p:txBody>
      </p:sp>
      <p:sp>
        <p:nvSpPr>
          <p:cNvPr id="9" name="TextBox 8">
            <a:extLst>
              <a:ext uri="{FF2B5EF4-FFF2-40B4-BE49-F238E27FC236}">
                <a16:creationId xmlns:a16="http://schemas.microsoft.com/office/drawing/2014/main" id="{8F2495E6-389C-4730-8C3C-DA1961356DBC}"/>
              </a:ext>
            </a:extLst>
          </p:cNvPr>
          <p:cNvSpPr txBox="1"/>
          <p:nvPr/>
        </p:nvSpPr>
        <p:spPr>
          <a:xfrm>
            <a:off x="2434974" y="5836139"/>
            <a:ext cx="5203348" cy="369332"/>
          </a:xfrm>
          <a:prstGeom prst="rect">
            <a:avLst/>
          </a:prstGeom>
          <a:noFill/>
        </p:spPr>
        <p:txBody>
          <a:bodyPr wrap="none" rtlCol="0">
            <a:spAutoFit/>
          </a:bodyPr>
          <a:lstStyle/>
          <a:p>
            <a:pPr algn="l"/>
            <a:r>
              <a:rPr lang="fr-FR"/>
              <a:t>Rebonds sur le signal Y lors du passage de 0 à 1</a:t>
            </a:r>
          </a:p>
        </p:txBody>
      </p:sp>
      <p:pic>
        <p:nvPicPr>
          <p:cNvPr id="11" name="Picture 10">
            <a:extLst>
              <a:ext uri="{FF2B5EF4-FFF2-40B4-BE49-F238E27FC236}">
                <a16:creationId xmlns:a16="http://schemas.microsoft.com/office/drawing/2014/main" id="{48D63924-7CE2-441D-BE50-D6F7739F5671}"/>
              </a:ext>
            </a:extLst>
          </p:cNvPr>
          <p:cNvPicPr>
            <a:picLocks noChangeAspect="1"/>
          </p:cNvPicPr>
          <p:nvPr/>
        </p:nvPicPr>
        <p:blipFill>
          <a:blip r:embed="rId2"/>
          <a:stretch>
            <a:fillRect/>
          </a:stretch>
        </p:blipFill>
        <p:spPr>
          <a:xfrm>
            <a:off x="798415" y="2743081"/>
            <a:ext cx="11020425" cy="2019300"/>
          </a:xfrm>
          <a:prstGeom prst="rect">
            <a:avLst/>
          </a:prstGeom>
        </p:spPr>
      </p:pic>
      <p:cxnSp>
        <p:nvCxnSpPr>
          <p:cNvPr id="7" name="Straight Arrow Connector 6">
            <a:extLst>
              <a:ext uri="{FF2B5EF4-FFF2-40B4-BE49-F238E27FC236}">
                <a16:creationId xmlns:a16="http://schemas.microsoft.com/office/drawing/2014/main" id="{A4985D40-019A-44FF-9868-B9AA3192C799}"/>
              </a:ext>
            </a:extLst>
          </p:cNvPr>
          <p:cNvCxnSpPr>
            <a:cxnSpLocks/>
          </p:cNvCxnSpPr>
          <p:nvPr/>
        </p:nvCxnSpPr>
        <p:spPr>
          <a:xfrm flipH="1" flipV="1">
            <a:off x="3760342" y="4721704"/>
            <a:ext cx="390418" cy="1112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D385D9C0-1994-47B4-9010-E476B9FE388D}"/>
              </a:ext>
            </a:extLst>
          </p:cNvPr>
          <p:cNvPicPr>
            <a:picLocks noChangeAspect="1"/>
          </p:cNvPicPr>
          <p:nvPr/>
        </p:nvPicPr>
        <p:blipFill>
          <a:blip r:embed="rId3"/>
          <a:stretch>
            <a:fillRect/>
          </a:stretch>
        </p:blipFill>
        <p:spPr>
          <a:xfrm>
            <a:off x="300116" y="300339"/>
            <a:ext cx="1171575" cy="457200"/>
          </a:xfrm>
          <a:prstGeom prst="rect">
            <a:avLst/>
          </a:prstGeom>
        </p:spPr>
      </p:pic>
    </p:spTree>
    <p:extLst>
      <p:ext uri="{BB962C8B-B14F-4D97-AF65-F5344CB8AC3E}">
        <p14:creationId xmlns:p14="http://schemas.microsoft.com/office/powerpoint/2010/main" val="3984692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3356442"/>
          </a:xfrm>
        </p:spPr>
        <p:txBody>
          <a:bodyPr/>
          <a:lstStyle/>
          <a:p>
            <a:r>
              <a:rPr lang="fr-FR" dirty="0"/>
              <a:t>Avec le programme actuel, les niveaux doivent constamment être scrutés pour permettre l’avancement de l’automate.</a:t>
            </a:r>
          </a:p>
          <a:p>
            <a:r>
              <a:rPr lang="fr-FR" dirty="0"/>
              <a:t>Si d’autres activités doivent se faire en parallèle, on risque de rater des états. La solution est d’utiliser une gestion par interruptions. L’interruption interrompt le programme courant suite à un évènement comme le front montant ou descendant d’un signal sur une entrée du microprocesseur. Sur la </a:t>
            </a:r>
            <a:r>
              <a:rPr lang="fr-FR" dirty="0" err="1"/>
              <a:t>pyboard</a:t>
            </a:r>
            <a:r>
              <a:rPr lang="fr-FR" dirty="0"/>
              <a:t>, l’interruption appelle une fonction « callback » associée à l’interruption et retourne au programme courant.</a:t>
            </a:r>
          </a:p>
          <a:p>
            <a:r>
              <a:rPr lang="fr-FR" dirty="0"/>
              <a:t>Pin('X1').</a:t>
            </a:r>
            <a:r>
              <a:rPr lang="fr-FR" dirty="0" err="1"/>
              <a:t>irq</a:t>
            </a:r>
            <a:r>
              <a:rPr lang="fr-FR" dirty="0"/>
              <a:t>(trigger=</a:t>
            </a:r>
            <a:r>
              <a:rPr lang="fr-FR" dirty="0" err="1"/>
              <a:t>Pin.IRQ_FALLING|Pin.IRQ_RISING</a:t>
            </a:r>
            <a:r>
              <a:rPr lang="fr-FR" dirty="0"/>
              <a:t>, handler=Callback)</a:t>
            </a:r>
          </a:p>
          <a:p>
            <a:endParaRPr lang="fr-FR" dirty="0"/>
          </a:p>
          <a:p>
            <a:endParaRPr lang="fr-FR" dirty="0"/>
          </a:p>
          <a:p>
            <a:endParaRPr lang="fr-FR" dirty="0"/>
          </a:p>
          <a:p>
            <a:endParaRPr lang="fr-FR" dirty="0"/>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Problème de scrutation</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66</a:t>
            </a:fld>
            <a:endParaRPr lang="fr-FR" dirty="0"/>
          </a:p>
        </p:txBody>
      </p:sp>
      <p:sp>
        <p:nvSpPr>
          <p:cNvPr id="6" name="Right Brace 5">
            <a:extLst>
              <a:ext uri="{FF2B5EF4-FFF2-40B4-BE49-F238E27FC236}">
                <a16:creationId xmlns:a16="http://schemas.microsoft.com/office/drawing/2014/main" id="{04BB9EC5-AB64-4ADC-9802-FDEBB1C528BD}"/>
              </a:ext>
            </a:extLst>
          </p:cNvPr>
          <p:cNvSpPr/>
          <p:nvPr/>
        </p:nvSpPr>
        <p:spPr>
          <a:xfrm rot="5400000">
            <a:off x="5576135" y="3390318"/>
            <a:ext cx="292622" cy="36261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0" name="Straight Arrow Connector 9">
            <a:extLst>
              <a:ext uri="{FF2B5EF4-FFF2-40B4-BE49-F238E27FC236}">
                <a16:creationId xmlns:a16="http://schemas.microsoft.com/office/drawing/2014/main" id="{DEADAFA2-4141-4B63-B85E-5B6B190C853C}"/>
              </a:ext>
            </a:extLst>
          </p:cNvPr>
          <p:cNvCxnSpPr/>
          <p:nvPr/>
        </p:nvCxnSpPr>
        <p:spPr>
          <a:xfrm flipV="1">
            <a:off x="9852917" y="4822041"/>
            <a:ext cx="123290" cy="678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68E515-F377-438E-8306-5BA433306B09}"/>
              </a:ext>
            </a:extLst>
          </p:cNvPr>
          <p:cNvSpPr txBox="1"/>
          <p:nvPr/>
        </p:nvSpPr>
        <p:spPr>
          <a:xfrm>
            <a:off x="3028607" y="5565646"/>
            <a:ext cx="5109091" cy="369332"/>
          </a:xfrm>
          <a:prstGeom prst="rect">
            <a:avLst/>
          </a:prstGeom>
          <a:noFill/>
        </p:spPr>
        <p:txBody>
          <a:bodyPr wrap="none" rtlCol="0">
            <a:spAutoFit/>
          </a:bodyPr>
          <a:lstStyle/>
          <a:p>
            <a:pPr algn="l"/>
            <a:r>
              <a:rPr lang="fr-FR"/>
              <a:t>Déclenchement sur front montant et descendant</a:t>
            </a:r>
          </a:p>
        </p:txBody>
      </p:sp>
      <p:sp>
        <p:nvSpPr>
          <p:cNvPr id="13" name="TextBox 12">
            <a:extLst>
              <a:ext uri="{FF2B5EF4-FFF2-40B4-BE49-F238E27FC236}">
                <a16:creationId xmlns:a16="http://schemas.microsoft.com/office/drawing/2014/main" id="{BC70BF97-0A2A-469A-8BD9-AE8EB9CB22E1}"/>
              </a:ext>
            </a:extLst>
          </p:cNvPr>
          <p:cNvSpPr txBox="1"/>
          <p:nvPr/>
        </p:nvSpPr>
        <p:spPr>
          <a:xfrm>
            <a:off x="8306017" y="5508112"/>
            <a:ext cx="3250906" cy="646331"/>
          </a:xfrm>
          <a:prstGeom prst="rect">
            <a:avLst/>
          </a:prstGeom>
          <a:noFill/>
        </p:spPr>
        <p:txBody>
          <a:bodyPr wrap="square" rtlCol="0">
            <a:spAutoFit/>
          </a:bodyPr>
          <a:lstStyle/>
          <a:p>
            <a:pPr algn="l"/>
            <a:r>
              <a:rPr lang="fr-FR"/>
              <a:t>Callback qui sera appelée à chaque trigger</a:t>
            </a:r>
          </a:p>
        </p:txBody>
      </p:sp>
      <p:pic>
        <p:nvPicPr>
          <p:cNvPr id="11" name="Picture 10">
            <a:extLst>
              <a:ext uri="{FF2B5EF4-FFF2-40B4-BE49-F238E27FC236}">
                <a16:creationId xmlns:a16="http://schemas.microsoft.com/office/drawing/2014/main" id="{2858FA69-F4AD-4B7F-B052-3C8597B16891}"/>
              </a:ext>
            </a:extLst>
          </p:cNvPr>
          <p:cNvPicPr>
            <a:picLocks noChangeAspect="1"/>
          </p:cNvPicPr>
          <p:nvPr/>
        </p:nvPicPr>
        <p:blipFill>
          <a:blip r:embed="rId2"/>
          <a:stretch>
            <a:fillRect/>
          </a:stretch>
        </p:blipFill>
        <p:spPr>
          <a:xfrm>
            <a:off x="300116" y="300339"/>
            <a:ext cx="1171575" cy="457200"/>
          </a:xfrm>
          <a:prstGeom prst="rect">
            <a:avLst/>
          </a:prstGeom>
        </p:spPr>
      </p:pic>
    </p:spTree>
    <p:extLst>
      <p:ext uri="{BB962C8B-B14F-4D97-AF65-F5344CB8AC3E}">
        <p14:creationId xmlns:p14="http://schemas.microsoft.com/office/powerpoint/2010/main" val="686424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750543"/>
          </a:xfrm>
        </p:spPr>
        <p:txBody>
          <a:bodyPr/>
          <a:lstStyle/>
          <a:p>
            <a:r>
              <a:rPr lang="fr-FR" dirty="0"/>
              <a:t>La callback n’est pas appelée sous interruption mais plus tard</a:t>
            </a:r>
          </a:p>
          <a:p>
            <a:endParaRPr lang="fr-FR" dirty="0"/>
          </a:p>
          <a:p>
            <a:endParaRPr lang="fr-FR" dirty="0"/>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a:t>Callback</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67</a:t>
            </a:fld>
            <a:endParaRPr lang="fr-FR" dirty="0"/>
          </a:p>
        </p:txBody>
      </p:sp>
      <p:sp>
        <p:nvSpPr>
          <p:cNvPr id="13" name="TextBox 12">
            <a:extLst>
              <a:ext uri="{FF2B5EF4-FFF2-40B4-BE49-F238E27FC236}">
                <a16:creationId xmlns:a16="http://schemas.microsoft.com/office/drawing/2014/main" id="{BC70BF97-0A2A-469A-8BD9-AE8EB9CB22E1}"/>
              </a:ext>
            </a:extLst>
          </p:cNvPr>
          <p:cNvSpPr txBox="1"/>
          <p:nvPr/>
        </p:nvSpPr>
        <p:spPr>
          <a:xfrm>
            <a:off x="5927635" y="4850863"/>
            <a:ext cx="2886917" cy="646331"/>
          </a:xfrm>
          <a:prstGeom prst="rect">
            <a:avLst/>
          </a:prstGeom>
          <a:noFill/>
        </p:spPr>
        <p:txBody>
          <a:bodyPr wrap="square" rtlCol="0">
            <a:spAutoFit/>
          </a:bodyPr>
          <a:lstStyle/>
          <a:p>
            <a:pPr algn="l"/>
            <a:r>
              <a:rPr lang="fr-FR"/>
              <a:t>Callback associée à chaque interruption</a:t>
            </a:r>
          </a:p>
        </p:txBody>
      </p:sp>
      <p:pic>
        <p:nvPicPr>
          <p:cNvPr id="2050" name="Picture 5">
            <a:extLst>
              <a:ext uri="{FF2B5EF4-FFF2-40B4-BE49-F238E27FC236}">
                <a16:creationId xmlns:a16="http://schemas.microsoft.com/office/drawing/2014/main" id="{9BFF23A1-F669-42C0-9CFD-ACEDE5BD3A6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8672" y="2108859"/>
            <a:ext cx="10686595" cy="228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DEADAFA2-4141-4B63-B85E-5B6B190C853C}"/>
              </a:ext>
            </a:extLst>
          </p:cNvPr>
          <p:cNvCxnSpPr>
            <a:cxnSpLocks/>
          </p:cNvCxnSpPr>
          <p:nvPr/>
        </p:nvCxnSpPr>
        <p:spPr>
          <a:xfrm flipV="1">
            <a:off x="2599267" y="3510143"/>
            <a:ext cx="287867" cy="11973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37DFA5-8F66-4B21-A599-FEF2DDE92F8E}"/>
              </a:ext>
            </a:extLst>
          </p:cNvPr>
          <p:cNvSpPr txBox="1"/>
          <p:nvPr/>
        </p:nvSpPr>
        <p:spPr>
          <a:xfrm>
            <a:off x="1617350" y="4850863"/>
            <a:ext cx="2886917" cy="923330"/>
          </a:xfrm>
          <a:prstGeom prst="rect">
            <a:avLst/>
          </a:prstGeom>
          <a:noFill/>
        </p:spPr>
        <p:txBody>
          <a:bodyPr wrap="square" rtlCol="0">
            <a:spAutoFit/>
          </a:bodyPr>
          <a:lstStyle/>
          <a:p>
            <a:pPr algn="l"/>
            <a:r>
              <a:rPr lang="fr-FR"/>
              <a:t>Interruption générée sur chaque front montant ou descendant</a:t>
            </a:r>
          </a:p>
        </p:txBody>
      </p:sp>
      <p:cxnSp>
        <p:nvCxnSpPr>
          <p:cNvPr id="16" name="Straight Arrow Connector 15">
            <a:extLst>
              <a:ext uri="{FF2B5EF4-FFF2-40B4-BE49-F238E27FC236}">
                <a16:creationId xmlns:a16="http://schemas.microsoft.com/office/drawing/2014/main" id="{A5BE0BF4-DCED-4EAC-A84A-E14654CBB47B}"/>
              </a:ext>
            </a:extLst>
          </p:cNvPr>
          <p:cNvCxnSpPr>
            <a:cxnSpLocks/>
          </p:cNvCxnSpPr>
          <p:nvPr/>
        </p:nvCxnSpPr>
        <p:spPr>
          <a:xfrm flipH="1" flipV="1">
            <a:off x="5015290" y="4115204"/>
            <a:ext cx="1156910" cy="651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757BDC2-9B4C-4ACD-B3F8-0965C8B78956}"/>
              </a:ext>
            </a:extLst>
          </p:cNvPr>
          <p:cNvPicPr>
            <a:picLocks noChangeAspect="1"/>
          </p:cNvPicPr>
          <p:nvPr/>
        </p:nvPicPr>
        <p:blipFill>
          <a:blip r:embed="rId3"/>
          <a:stretch>
            <a:fillRect/>
          </a:stretch>
        </p:blipFill>
        <p:spPr>
          <a:xfrm>
            <a:off x="300116" y="300339"/>
            <a:ext cx="1171575" cy="457200"/>
          </a:xfrm>
          <a:prstGeom prst="rect">
            <a:avLst/>
          </a:prstGeom>
        </p:spPr>
      </p:pic>
    </p:spTree>
    <p:extLst>
      <p:ext uri="{BB962C8B-B14F-4D97-AF65-F5344CB8AC3E}">
        <p14:creationId xmlns:p14="http://schemas.microsoft.com/office/powerpoint/2010/main" val="4167240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42FEE-D0EA-45C3-8BEA-0B47CD5D6BC9}"/>
              </a:ext>
            </a:extLst>
          </p:cNvPr>
          <p:cNvSpPr>
            <a:spLocks noGrp="1"/>
          </p:cNvSpPr>
          <p:nvPr>
            <p:ph idx="1"/>
          </p:nvPr>
        </p:nvSpPr>
        <p:spPr>
          <a:xfrm>
            <a:off x="300117" y="1484657"/>
            <a:ext cx="11594944" cy="750543"/>
          </a:xfrm>
        </p:spPr>
        <p:txBody>
          <a:bodyPr/>
          <a:lstStyle/>
          <a:p>
            <a:r>
              <a:rPr lang="fr-FR" dirty="0"/>
              <a:t>Les printf sont très utiles pour le </a:t>
            </a:r>
            <a:r>
              <a:rPr lang="fr-FR" dirty="0" err="1"/>
              <a:t>debug</a:t>
            </a:r>
            <a:r>
              <a:rPr lang="fr-FR" dirty="0"/>
              <a:t> d’un programme</a:t>
            </a:r>
          </a:p>
          <a:p>
            <a:r>
              <a:rPr lang="fr-FR" dirty="0"/>
              <a:t>Pour ne pas interférer sur le temps réel, on peut utiliser des </a:t>
            </a:r>
            <a:r>
              <a:rPr lang="fr-FR" dirty="0" err="1"/>
              <a:t>GPIOs</a:t>
            </a:r>
            <a:r>
              <a:rPr lang="fr-FR" dirty="0"/>
              <a:t> pour indiquer par exemple l’entrée ou la sortie d’une </a:t>
            </a:r>
            <a:r>
              <a:rPr lang="fr-FR" dirty="0" err="1"/>
              <a:t>callbak</a:t>
            </a:r>
            <a:endParaRPr lang="fr-FR" dirty="0"/>
          </a:p>
          <a:p>
            <a:r>
              <a:rPr lang="fr-FR" dirty="0"/>
              <a:t> </a:t>
            </a:r>
            <a:r>
              <a:rPr lang="fr-FR" dirty="0" err="1"/>
              <a:t>debug_c</a:t>
            </a:r>
            <a:r>
              <a:rPr lang="fr-FR" dirty="0"/>
              <a:t> = Pin(Pin('X4'), </a:t>
            </a:r>
            <a:r>
              <a:rPr lang="fr-FR" dirty="0" err="1"/>
              <a:t>Pin.OUT</a:t>
            </a:r>
            <a:r>
              <a:rPr lang="fr-FR" dirty="0"/>
              <a:t>, </a:t>
            </a:r>
            <a:r>
              <a:rPr lang="fr-FR" dirty="0" err="1"/>
              <a:t>Pin.PULL_DOWN</a:t>
            </a:r>
            <a:r>
              <a:rPr lang="fr-FR" dirty="0"/>
              <a:t>)</a:t>
            </a:r>
          </a:p>
          <a:p>
            <a:r>
              <a:rPr lang="fr-FR" dirty="0" err="1"/>
              <a:t>debug_c</a:t>
            </a:r>
            <a:r>
              <a:rPr lang="fr-FR" dirty="0"/>
              <a:t>(1)</a:t>
            </a:r>
          </a:p>
          <a:p>
            <a:r>
              <a:rPr lang="fr-FR" dirty="0" err="1"/>
              <a:t>debug_c</a:t>
            </a:r>
            <a:r>
              <a:rPr lang="fr-FR" dirty="0"/>
              <a:t>(0)</a:t>
            </a:r>
          </a:p>
          <a:p>
            <a:r>
              <a:rPr lang="fr-FR" dirty="0"/>
              <a:t>Le signal bleu de page précédente a permis de tracer l’entrée et sortie de la callback grâce à l’ajout de </a:t>
            </a:r>
            <a:r>
              <a:rPr lang="fr-FR" dirty="0" err="1"/>
              <a:t>debug_c</a:t>
            </a:r>
            <a:r>
              <a:rPr lang="fr-FR" dirty="0"/>
              <a:t>(1) au début de la callback et de </a:t>
            </a:r>
            <a:r>
              <a:rPr lang="fr-FR" dirty="0" err="1"/>
              <a:t>debug_c</a:t>
            </a:r>
            <a:r>
              <a:rPr lang="fr-FR" dirty="0"/>
              <a:t>(0) à la fin de la callback</a:t>
            </a:r>
          </a:p>
        </p:txBody>
      </p:sp>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p:txBody>
          <a:bodyPr/>
          <a:lstStyle/>
          <a:p>
            <a:r>
              <a:rPr lang="fr-FR" dirty="0" err="1"/>
              <a:t>Debug</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p:txBody>
          <a:bodyPr/>
          <a:lstStyle/>
          <a:p>
            <a:fld id="{5B31B9E4-8E4D-4C86-BFD7-412B282B373B}" type="slidenum">
              <a:rPr lang="fr-FR" smtClean="0"/>
              <a:pPr/>
              <a:t>68</a:t>
            </a:fld>
            <a:endParaRPr lang="fr-FR" dirty="0"/>
          </a:p>
        </p:txBody>
      </p:sp>
      <p:sp>
        <p:nvSpPr>
          <p:cNvPr id="13" name="TextBox 12">
            <a:extLst>
              <a:ext uri="{FF2B5EF4-FFF2-40B4-BE49-F238E27FC236}">
                <a16:creationId xmlns:a16="http://schemas.microsoft.com/office/drawing/2014/main" id="{BC70BF97-0A2A-469A-8BD9-AE8EB9CB22E1}"/>
              </a:ext>
            </a:extLst>
          </p:cNvPr>
          <p:cNvSpPr txBox="1"/>
          <p:nvPr/>
        </p:nvSpPr>
        <p:spPr>
          <a:xfrm>
            <a:off x="8726368" y="2849334"/>
            <a:ext cx="2886917" cy="646331"/>
          </a:xfrm>
          <a:prstGeom prst="rect">
            <a:avLst/>
          </a:prstGeom>
          <a:noFill/>
        </p:spPr>
        <p:txBody>
          <a:bodyPr wrap="square" rtlCol="0">
            <a:spAutoFit/>
          </a:bodyPr>
          <a:lstStyle/>
          <a:p>
            <a:pPr algn="l"/>
            <a:r>
              <a:rPr lang="en-US" dirty="0"/>
              <a:t>GPIO X4 </a:t>
            </a:r>
            <a:r>
              <a:rPr lang="en-US" dirty="0" err="1"/>
              <a:t>déclaré</a:t>
            </a:r>
            <a:r>
              <a:rPr lang="en-US" dirty="0"/>
              <a:t> </a:t>
            </a:r>
            <a:r>
              <a:rPr lang="en-US" dirty="0" err="1"/>
              <a:t>en</a:t>
            </a:r>
            <a:r>
              <a:rPr lang="en-US" dirty="0"/>
              <a:t> sortie avec pulldown</a:t>
            </a:r>
            <a:endParaRPr lang="fr-FR" dirty="0" err="1"/>
          </a:p>
        </p:txBody>
      </p:sp>
      <p:cxnSp>
        <p:nvCxnSpPr>
          <p:cNvPr id="10" name="Straight Arrow Connector 9">
            <a:extLst>
              <a:ext uri="{FF2B5EF4-FFF2-40B4-BE49-F238E27FC236}">
                <a16:creationId xmlns:a16="http://schemas.microsoft.com/office/drawing/2014/main" id="{DEADAFA2-4141-4B63-B85E-5B6B190C853C}"/>
              </a:ext>
            </a:extLst>
          </p:cNvPr>
          <p:cNvCxnSpPr>
            <a:cxnSpLocks/>
          </p:cNvCxnSpPr>
          <p:nvPr/>
        </p:nvCxnSpPr>
        <p:spPr>
          <a:xfrm flipH="1">
            <a:off x="2489201" y="3623045"/>
            <a:ext cx="12615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37DFA5-8F66-4B21-A599-FEF2DDE92F8E}"/>
              </a:ext>
            </a:extLst>
          </p:cNvPr>
          <p:cNvSpPr txBox="1"/>
          <p:nvPr/>
        </p:nvSpPr>
        <p:spPr>
          <a:xfrm>
            <a:off x="3750733" y="3429794"/>
            <a:ext cx="3014134" cy="369332"/>
          </a:xfrm>
          <a:prstGeom prst="rect">
            <a:avLst/>
          </a:prstGeom>
          <a:noFill/>
        </p:spPr>
        <p:txBody>
          <a:bodyPr wrap="square" rtlCol="0">
            <a:spAutoFit/>
          </a:bodyPr>
          <a:lstStyle/>
          <a:p>
            <a:pPr algn="l"/>
            <a:r>
              <a:rPr lang="en-US" dirty="0"/>
              <a:t>Passage de la pin à </a:t>
            </a:r>
            <a:r>
              <a:rPr lang="en-US" dirty="0" err="1"/>
              <a:t>l’état</a:t>
            </a:r>
            <a:r>
              <a:rPr lang="en-US" dirty="0"/>
              <a:t> 1</a:t>
            </a:r>
            <a:endParaRPr lang="fr-FR" dirty="0" err="1"/>
          </a:p>
        </p:txBody>
      </p:sp>
      <p:cxnSp>
        <p:nvCxnSpPr>
          <p:cNvPr id="16" name="Straight Arrow Connector 15">
            <a:extLst>
              <a:ext uri="{FF2B5EF4-FFF2-40B4-BE49-F238E27FC236}">
                <a16:creationId xmlns:a16="http://schemas.microsoft.com/office/drawing/2014/main" id="{A5BE0BF4-DCED-4EAC-A84A-E14654CBB47B}"/>
              </a:ext>
            </a:extLst>
          </p:cNvPr>
          <p:cNvCxnSpPr>
            <a:cxnSpLocks/>
          </p:cNvCxnSpPr>
          <p:nvPr/>
        </p:nvCxnSpPr>
        <p:spPr>
          <a:xfrm flipH="1">
            <a:off x="8037890" y="3104262"/>
            <a:ext cx="6235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7DB53D-8064-4007-B5B9-14C55FAC1B05}"/>
              </a:ext>
            </a:extLst>
          </p:cNvPr>
          <p:cNvCxnSpPr>
            <a:cxnSpLocks/>
          </p:cNvCxnSpPr>
          <p:nvPr/>
        </p:nvCxnSpPr>
        <p:spPr>
          <a:xfrm flipH="1">
            <a:off x="2489201" y="4173378"/>
            <a:ext cx="12615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974CBE-77EE-43C7-BF67-9B7268E1D4DC}"/>
              </a:ext>
            </a:extLst>
          </p:cNvPr>
          <p:cNvSpPr txBox="1"/>
          <p:nvPr/>
        </p:nvSpPr>
        <p:spPr>
          <a:xfrm>
            <a:off x="3750733" y="3964570"/>
            <a:ext cx="3014134" cy="369332"/>
          </a:xfrm>
          <a:prstGeom prst="rect">
            <a:avLst/>
          </a:prstGeom>
          <a:noFill/>
        </p:spPr>
        <p:txBody>
          <a:bodyPr wrap="square" rtlCol="0">
            <a:spAutoFit/>
          </a:bodyPr>
          <a:lstStyle/>
          <a:p>
            <a:pPr algn="l"/>
            <a:r>
              <a:rPr lang="en-US" dirty="0"/>
              <a:t>Passage de la pin à </a:t>
            </a:r>
            <a:r>
              <a:rPr lang="en-US" dirty="0" err="1"/>
              <a:t>l’état</a:t>
            </a:r>
            <a:r>
              <a:rPr lang="en-US" dirty="0"/>
              <a:t> 0</a:t>
            </a:r>
            <a:endParaRPr lang="fr-FR" dirty="0" err="1"/>
          </a:p>
        </p:txBody>
      </p:sp>
      <p:pic>
        <p:nvPicPr>
          <p:cNvPr id="12" name="Picture 11">
            <a:extLst>
              <a:ext uri="{FF2B5EF4-FFF2-40B4-BE49-F238E27FC236}">
                <a16:creationId xmlns:a16="http://schemas.microsoft.com/office/drawing/2014/main" id="{71C89B9E-D0EA-4540-954D-B14E34A34D8D}"/>
              </a:ext>
            </a:extLst>
          </p:cNvPr>
          <p:cNvPicPr>
            <a:picLocks noChangeAspect="1"/>
          </p:cNvPicPr>
          <p:nvPr/>
        </p:nvPicPr>
        <p:blipFill>
          <a:blip r:embed="rId2"/>
          <a:stretch>
            <a:fillRect/>
          </a:stretch>
        </p:blipFill>
        <p:spPr>
          <a:xfrm>
            <a:off x="300116" y="300339"/>
            <a:ext cx="1171575" cy="457200"/>
          </a:xfrm>
          <a:prstGeom prst="rect">
            <a:avLst/>
          </a:prstGeom>
        </p:spPr>
      </p:pic>
    </p:spTree>
    <p:extLst>
      <p:ext uri="{BB962C8B-B14F-4D97-AF65-F5344CB8AC3E}">
        <p14:creationId xmlns:p14="http://schemas.microsoft.com/office/powerpoint/2010/main" val="3204242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a:xfrm>
            <a:off x="300116" y="0"/>
            <a:ext cx="11612182" cy="1305227"/>
          </a:xfrm>
        </p:spPr>
        <p:txBody>
          <a:bodyPr anchor="ctr">
            <a:normAutofit/>
          </a:bodyPr>
          <a:lstStyle/>
          <a:p>
            <a:r>
              <a:rPr lang="fr-FR" dirty="0"/>
              <a:t>Principe (version 1 avec interruptions)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a:xfrm>
            <a:off x="6072181" y="6332434"/>
            <a:ext cx="5484742" cy="292622"/>
          </a:xfrm>
        </p:spPr>
        <p:txBody>
          <a:bodyPr anchor="b">
            <a:normAutofit/>
          </a:bodyPr>
          <a:lstStyle/>
          <a:p>
            <a:pPr>
              <a:spcAft>
                <a:spcPts val="600"/>
              </a:spcAft>
            </a:pPr>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a:xfrm>
            <a:off x="11613285" y="6332434"/>
            <a:ext cx="411111" cy="292622"/>
          </a:xfrm>
        </p:spPr>
        <p:txBody>
          <a:bodyPr anchor="b">
            <a:normAutofit/>
          </a:bodyPr>
          <a:lstStyle/>
          <a:p>
            <a:pPr>
              <a:spcAft>
                <a:spcPts val="600"/>
              </a:spcAft>
            </a:pPr>
            <a:fld id="{5B31B9E4-8E4D-4C86-BFD7-412B282B373B}" type="slidenum">
              <a:rPr lang="fr-FR" smtClean="0"/>
              <a:pPr>
                <a:spcAft>
                  <a:spcPts val="600"/>
                </a:spcAft>
              </a:pPr>
              <a:t>69</a:t>
            </a:fld>
            <a:endParaRPr lang="fr-FR"/>
          </a:p>
        </p:txBody>
      </p:sp>
      <p:cxnSp>
        <p:nvCxnSpPr>
          <p:cNvPr id="12" name="Connector: Elbow 11">
            <a:extLst>
              <a:ext uri="{FF2B5EF4-FFF2-40B4-BE49-F238E27FC236}">
                <a16:creationId xmlns:a16="http://schemas.microsoft.com/office/drawing/2014/main" id="{131142CB-8DA8-4FBB-B30E-2D103985EAE5}"/>
              </a:ext>
            </a:extLst>
          </p:cNvPr>
          <p:cNvCxnSpPr/>
          <p:nvPr/>
        </p:nvCxnSpPr>
        <p:spPr>
          <a:xfrm>
            <a:off x="1342657" y="1952214"/>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A735F2-ACA4-4EAA-9F00-0B528FAD0059}"/>
              </a:ext>
            </a:extLst>
          </p:cNvPr>
          <p:cNvCxnSpPr>
            <a:cxnSpLocks/>
          </p:cNvCxnSpPr>
          <p:nvPr/>
        </p:nvCxnSpPr>
        <p:spPr>
          <a:xfrm flipV="1">
            <a:off x="2276395" y="1946238"/>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0304C37-2554-44A6-AEB9-86778E6BD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71" y="535106"/>
            <a:ext cx="1942446" cy="1377295"/>
          </a:xfrm>
          <a:prstGeom prst="rect">
            <a:avLst/>
          </a:prstGeom>
        </p:spPr>
      </p:pic>
      <p:sp>
        <p:nvSpPr>
          <p:cNvPr id="22" name="TextBox 21">
            <a:extLst>
              <a:ext uri="{FF2B5EF4-FFF2-40B4-BE49-F238E27FC236}">
                <a16:creationId xmlns:a16="http://schemas.microsoft.com/office/drawing/2014/main" id="{EE723503-B2D1-49E4-AFFD-0353968B2F77}"/>
              </a:ext>
            </a:extLst>
          </p:cNvPr>
          <p:cNvSpPr txBox="1"/>
          <p:nvPr/>
        </p:nvSpPr>
        <p:spPr>
          <a:xfrm>
            <a:off x="778859" y="1823127"/>
            <a:ext cx="468398" cy="246221"/>
          </a:xfrm>
          <a:prstGeom prst="rect">
            <a:avLst/>
          </a:prstGeom>
          <a:noFill/>
        </p:spPr>
        <p:txBody>
          <a:bodyPr wrap="none" rtlCol="0">
            <a:spAutoFit/>
          </a:bodyPr>
          <a:lstStyle/>
          <a:p>
            <a:pPr algn="l"/>
            <a:r>
              <a:rPr lang="fr-FR" sz="1000" dirty="0"/>
              <a:t>Plein</a:t>
            </a:r>
            <a:endParaRPr lang="en-US" sz="1000" dirty="0" err="1"/>
          </a:p>
        </p:txBody>
      </p:sp>
      <p:sp>
        <p:nvSpPr>
          <p:cNvPr id="23" name="TextBox 22">
            <a:extLst>
              <a:ext uri="{FF2B5EF4-FFF2-40B4-BE49-F238E27FC236}">
                <a16:creationId xmlns:a16="http://schemas.microsoft.com/office/drawing/2014/main" id="{7E928A44-A56F-4822-A6AC-943A5CED6B84}"/>
              </a:ext>
            </a:extLst>
          </p:cNvPr>
          <p:cNvSpPr txBox="1"/>
          <p:nvPr/>
        </p:nvSpPr>
        <p:spPr>
          <a:xfrm>
            <a:off x="778859" y="2593280"/>
            <a:ext cx="526106" cy="246221"/>
          </a:xfrm>
          <a:prstGeom prst="rect">
            <a:avLst/>
          </a:prstGeom>
          <a:noFill/>
        </p:spPr>
        <p:txBody>
          <a:bodyPr wrap="none" rtlCol="0">
            <a:spAutoFit/>
          </a:bodyPr>
          <a:lstStyle/>
          <a:p>
            <a:pPr algn="l"/>
            <a:r>
              <a:rPr lang="fr-FR" sz="1000" dirty="0"/>
              <a:t>Creux</a:t>
            </a:r>
            <a:endParaRPr lang="en-US" sz="1000" dirty="0" err="1"/>
          </a:p>
        </p:txBody>
      </p:sp>
      <p:sp>
        <p:nvSpPr>
          <p:cNvPr id="24" name="TextBox 23">
            <a:extLst>
              <a:ext uri="{FF2B5EF4-FFF2-40B4-BE49-F238E27FC236}">
                <a16:creationId xmlns:a16="http://schemas.microsoft.com/office/drawing/2014/main" id="{8C3EE105-CBAE-42A4-8AFA-154558AF36B7}"/>
              </a:ext>
            </a:extLst>
          </p:cNvPr>
          <p:cNvSpPr txBox="1"/>
          <p:nvPr/>
        </p:nvSpPr>
        <p:spPr>
          <a:xfrm>
            <a:off x="301982" y="2208203"/>
            <a:ext cx="269626" cy="246221"/>
          </a:xfrm>
          <a:prstGeom prst="rect">
            <a:avLst/>
          </a:prstGeom>
          <a:noFill/>
        </p:spPr>
        <p:txBody>
          <a:bodyPr wrap="none" rtlCol="0">
            <a:spAutoFit/>
          </a:bodyPr>
          <a:lstStyle/>
          <a:p>
            <a:pPr algn="l"/>
            <a:r>
              <a:rPr lang="en-US" sz="1000" dirty="0"/>
              <a:t>Y</a:t>
            </a:r>
            <a:endParaRPr lang="en-US" sz="1000" dirty="0" err="1"/>
          </a:p>
        </p:txBody>
      </p:sp>
      <p:cxnSp>
        <p:nvCxnSpPr>
          <p:cNvPr id="25" name="Connector: Elbow 24">
            <a:extLst>
              <a:ext uri="{FF2B5EF4-FFF2-40B4-BE49-F238E27FC236}">
                <a16:creationId xmlns:a16="http://schemas.microsoft.com/office/drawing/2014/main" id="{E1873C50-464B-4508-B19F-218A2579C805}"/>
              </a:ext>
            </a:extLst>
          </p:cNvPr>
          <p:cNvCxnSpPr/>
          <p:nvPr/>
        </p:nvCxnSpPr>
        <p:spPr>
          <a:xfrm>
            <a:off x="1819534" y="305069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105ED7-91E3-443A-AA48-534C947CC26B}"/>
              </a:ext>
            </a:extLst>
          </p:cNvPr>
          <p:cNvCxnSpPr>
            <a:cxnSpLocks/>
          </p:cNvCxnSpPr>
          <p:nvPr/>
        </p:nvCxnSpPr>
        <p:spPr>
          <a:xfrm flipV="1">
            <a:off x="2753272" y="304471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EB19D8-5FFC-46F1-BA0F-6BED9767A252}"/>
              </a:ext>
            </a:extLst>
          </p:cNvPr>
          <p:cNvSpPr txBox="1"/>
          <p:nvPr/>
        </p:nvSpPr>
        <p:spPr>
          <a:xfrm>
            <a:off x="746928" y="2954308"/>
            <a:ext cx="468398" cy="246221"/>
          </a:xfrm>
          <a:prstGeom prst="rect">
            <a:avLst/>
          </a:prstGeom>
          <a:noFill/>
        </p:spPr>
        <p:txBody>
          <a:bodyPr wrap="none" rtlCol="0">
            <a:spAutoFit/>
          </a:bodyPr>
          <a:lstStyle/>
          <a:p>
            <a:pPr algn="l"/>
            <a:r>
              <a:rPr lang="fr-FR" sz="1000" dirty="0"/>
              <a:t>Plein</a:t>
            </a:r>
            <a:endParaRPr lang="en-US" sz="1000" dirty="0" err="1"/>
          </a:p>
        </p:txBody>
      </p:sp>
      <p:sp>
        <p:nvSpPr>
          <p:cNvPr id="28" name="TextBox 27">
            <a:extLst>
              <a:ext uri="{FF2B5EF4-FFF2-40B4-BE49-F238E27FC236}">
                <a16:creationId xmlns:a16="http://schemas.microsoft.com/office/drawing/2014/main" id="{05B7DC47-D9EE-4359-9672-A01641519481}"/>
              </a:ext>
            </a:extLst>
          </p:cNvPr>
          <p:cNvSpPr txBox="1"/>
          <p:nvPr/>
        </p:nvSpPr>
        <p:spPr>
          <a:xfrm>
            <a:off x="778859" y="3724461"/>
            <a:ext cx="526106" cy="246221"/>
          </a:xfrm>
          <a:prstGeom prst="rect">
            <a:avLst/>
          </a:prstGeom>
          <a:noFill/>
        </p:spPr>
        <p:txBody>
          <a:bodyPr wrap="none" rtlCol="0">
            <a:spAutoFit/>
          </a:bodyPr>
          <a:lstStyle/>
          <a:p>
            <a:pPr algn="l"/>
            <a:r>
              <a:rPr lang="fr-FR" sz="1000" dirty="0"/>
              <a:t>Creux</a:t>
            </a:r>
            <a:endParaRPr lang="en-US" sz="1000" dirty="0" err="1"/>
          </a:p>
        </p:txBody>
      </p:sp>
      <p:sp>
        <p:nvSpPr>
          <p:cNvPr id="29" name="TextBox 28">
            <a:extLst>
              <a:ext uri="{FF2B5EF4-FFF2-40B4-BE49-F238E27FC236}">
                <a16:creationId xmlns:a16="http://schemas.microsoft.com/office/drawing/2014/main" id="{9EF31962-5FCA-4FDE-A7F2-5C2CB8F59C36}"/>
              </a:ext>
            </a:extLst>
          </p:cNvPr>
          <p:cNvSpPr txBox="1"/>
          <p:nvPr/>
        </p:nvSpPr>
        <p:spPr>
          <a:xfrm>
            <a:off x="270051" y="3339384"/>
            <a:ext cx="269626" cy="246221"/>
          </a:xfrm>
          <a:prstGeom prst="rect">
            <a:avLst/>
          </a:prstGeom>
          <a:noFill/>
        </p:spPr>
        <p:txBody>
          <a:bodyPr wrap="none" rtlCol="0">
            <a:spAutoFit/>
          </a:bodyPr>
          <a:lstStyle/>
          <a:p>
            <a:pPr algn="l"/>
            <a:r>
              <a:rPr lang="en-US" sz="1000" dirty="0"/>
              <a:t>X</a:t>
            </a:r>
            <a:endParaRPr lang="en-US" sz="1000" dirty="0" err="1"/>
          </a:p>
        </p:txBody>
      </p:sp>
      <p:cxnSp>
        <p:nvCxnSpPr>
          <p:cNvPr id="37" name="Straight Connector 36">
            <a:extLst>
              <a:ext uri="{FF2B5EF4-FFF2-40B4-BE49-F238E27FC236}">
                <a16:creationId xmlns:a16="http://schemas.microsoft.com/office/drawing/2014/main" id="{4A106AF8-DCDC-48F2-BF67-4CD704147657}"/>
              </a:ext>
            </a:extLst>
          </p:cNvPr>
          <p:cNvCxnSpPr/>
          <p:nvPr/>
        </p:nvCxnSpPr>
        <p:spPr>
          <a:xfrm>
            <a:off x="2139491" y="1508689"/>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F04283-A9B6-4565-A490-CF98E9CCB7CE}"/>
              </a:ext>
            </a:extLst>
          </p:cNvPr>
          <p:cNvCxnSpPr/>
          <p:nvPr/>
        </p:nvCxnSpPr>
        <p:spPr>
          <a:xfrm>
            <a:off x="3027258" y="1489892"/>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6F005E-9564-4496-AC31-8093A2953BC0}"/>
              </a:ext>
            </a:extLst>
          </p:cNvPr>
          <p:cNvSpPr txBox="1"/>
          <p:nvPr/>
        </p:nvSpPr>
        <p:spPr>
          <a:xfrm>
            <a:off x="1984281" y="1007963"/>
            <a:ext cx="2736647" cy="369332"/>
          </a:xfrm>
          <a:prstGeom prst="rect">
            <a:avLst/>
          </a:prstGeom>
          <a:noFill/>
        </p:spPr>
        <p:txBody>
          <a:bodyPr wrap="none" rtlCol="0">
            <a:spAutoFit/>
          </a:bodyPr>
          <a:lstStyle/>
          <a:p>
            <a:pPr algn="l"/>
            <a:r>
              <a:rPr lang="fr-FR" dirty="0"/>
              <a:t>Exemple en sens horaire</a:t>
            </a:r>
            <a:endParaRPr lang="en-US" dirty="0" err="1"/>
          </a:p>
        </p:txBody>
      </p:sp>
      <p:sp>
        <p:nvSpPr>
          <p:cNvPr id="42" name="TextBox 41">
            <a:extLst>
              <a:ext uri="{FF2B5EF4-FFF2-40B4-BE49-F238E27FC236}">
                <a16:creationId xmlns:a16="http://schemas.microsoft.com/office/drawing/2014/main" id="{B3001D17-7148-4CC5-AD21-9D717A1B251F}"/>
              </a:ext>
            </a:extLst>
          </p:cNvPr>
          <p:cNvSpPr txBox="1"/>
          <p:nvPr/>
        </p:nvSpPr>
        <p:spPr>
          <a:xfrm>
            <a:off x="2001997" y="1309472"/>
            <a:ext cx="255198" cy="246221"/>
          </a:xfrm>
          <a:prstGeom prst="rect">
            <a:avLst/>
          </a:prstGeom>
          <a:noFill/>
        </p:spPr>
        <p:txBody>
          <a:bodyPr wrap="none" rtlCol="0">
            <a:spAutoFit/>
          </a:bodyPr>
          <a:lstStyle/>
          <a:p>
            <a:pPr algn="l"/>
            <a:r>
              <a:rPr lang="fr-FR" sz="1000" dirty="0"/>
              <a:t>1</a:t>
            </a:r>
            <a:endParaRPr lang="en-US" sz="1000" dirty="0" err="1"/>
          </a:p>
        </p:txBody>
      </p:sp>
      <p:sp>
        <p:nvSpPr>
          <p:cNvPr id="43" name="TextBox 42">
            <a:extLst>
              <a:ext uri="{FF2B5EF4-FFF2-40B4-BE49-F238E27FC236}">
                <a16:creationId xmlns:a16="http://schemas.microsoft.com/office/drawing/2014/main" id="{68968EB1-6CD6-4922-B846-E2C6E68D01AC}"/>
              </a:ext>
            </a:extLst>
          </p:cNvPr>
          <p:cNvSpPr txBox="1"/>
          <p:nvPr/>
        </p:nvSpPr>
        <p:spPr>
          <a:xfrm>
            <a:off x="2183566" y="1309472"/>
            <a:ext cx="206791" cy="246221"/>
          </a:xfrm>
          <a:prstGeom prst="rect">
            <a:avLst/>
          </a:prstGeom>
          <a:noFill/>
        </p:spPr>
        <p:txBody>
          <a:bodyPr wrap="square" rtlCol="0">
            <a:spAutoFit/>
          </a:bodyPr>
          <a:lstStyle/>
          <a:p>
            <a:pPr algn="l"/>
            <a:r>
              <a:rPr lang="fr-FR" sz="1000" dirty="0"/>
              <a:t>2</a:t>
            </a:r>
            <a:endParaRPr lang="en-US" sz="1000" dirty="0" err="1"/>
          </a:p>
        </p:txBody>
      </p:sp>
      <p:sp>
        <p:nvSpPr>
          <p:cNvPr id="44" name="TextBox 43">
            <a:extLst>
              <a:ext uri="{FF2B5EF4-FFF2-40B4-BE49-F238E27FC236}">
                <a16:creationId xmlns:a16="http://schemas.microsoft.com/office/drawing/2014/main" id="{2ABA30F9-B7A4-410A-9C51-CC8AC87DADC5}"/>
              </a:ext>
            </a:extLst>
          </p:cNvPr>
          <p:cNvSpPr txBox="1"/>
          <p:nvPr/>
        </p:nvSpPr>
        <p:spPr>
          <a:xfrm>
            <a:off x="2904387" y="1290395"/>
            <a:ext cx="255198" cy="246221"/>
          </a:xfrm>
          <a:prstGeom prst="rect">
            <a:avLst/>
          </a:prstGeom>
          <a:noFill/>
        </p:spPr>
        <p:txBody>
          <a:bodyPr wrap="none" rtlCol="0">
            <a:spAutoFit/>
          </a:bodyPr>
          <a:lstStyle/>
          <a:p>
            <a:pPr algn="l"/>
            <a:r>
              <a:rPr lang="fr-FR" sz="1000" dirty="0"/>
              <a:t>3</a:t>
            </a:r>
            <a:endParaRPr lang="en-US" sz="1000" dirty="0" err="1"/>
          </a:p>
        </p:txBody>
      </p:sp>
      <p:sp>
        <p:nvSpPr>
          <p:cNvPr id="45" name="TextBox 44">
            <a:extLst>
              <a:ext uri="{FF2B5EF4-FFF2-40B4-BE49-F238E27FC236}">
                <a16:creationId xmlns:a16="http://schemas.microsoft.com/office/drawing/2014/main" id="{7FC91624-DAEF-47A5-8256-295D5C2FFF42}"/>
              </a:ext>
            </a:extLst>
          </p:cNvPr>
          <p:cNvSpPr txBox="1"/>
          <p:nvPr/>
        </p:nvSpPr>
        <p:spPr>
          <a:xfrm flipH="1">
            <a:off x="3041898" y="1294953"/>
            <a:ext cx="215292" cy="246221"/>
          </a:xfrm>
          <a:prstGeom prst="rect">
            <a:avLst/>
          </a:prstGeom>
          <a:noFill/>
        </p:spPr>
        <p:txBody>
          <a:bodyPr wrap="square" rtlCol="0">
            <a:spAutoFit/>
          </a:bodyPr>
          <a:lstStyle/>
          <a:p>
            <a:pPr algn="l"/>
            <a:r>
              <a:rPr lang="fr-FR" sz="1000" dirty="0"/>
              <a:t>4</a:t>
            </a:r>
            <a:endParaRPr lang="en-US" sz="1000" dirty="0" err="1"/>
          </a:p>
        </p:txBody>
      </p:sp>
      <p:sp>
        <p:nvSpPr>
          <p:cNvPr id="50" name="TextBox 49">
            <a:extLst>
              <a:ext uri="{FF2B5EF4-FFF2-40B4-BE49-F238E27FC236}">
                <a16:creationId xmlns:a16="http://schemas.microsoft.com/office/drawing/2014/main" id="{319BE388-01B5-4707-B1C4-15511540A4DD}"/>
              </a:ext>
            </a:extLst>
          </p:cNvPr>
          <p:cNvSpPr txBox="1"/>
          <p:nvPr/>
        </p:nvSpPr>
        <p:spPr>
          <a:xfrm>
            <a:off x="5319909" y="1377295"/>
            <a:ext cx="6390942" cy="1754326"/>
          </a:xfrm>
          <a:prstGeom prst="rect">
            <a:avLst/>
          </a:prstGeom>
          <a:noFill/>
        </p:spPr>
        <p:txBody>
          <a:bodyPr wrap="square" rtlCol="0">
            <a:spAutoFit/>
          </a:bodyPr>
          <a:lstStyle/>
          <a:p>
            <a:pPr marL="171450" indent="-171450" algn="l">
              <a:buFont typeface="Arial" panose="020B0604020202020204" pitchFamily="34" charset="0"/>
              <a:buChar char="•"/>
            </a:pPr>
            <a:r>
              <a:rPr lang="fr-FR" sz="1200" dirty="0"/>
              <a:t>1: front descendant sur Y: </a:t>
            </a:r>
            <a:r>
              <a:rPr lang="fr-FR" sz="1200" dirty="0" err="1">
                <a:latin typeface="Courier New" panose="02070309020205020404" pitchFamily="49" charset="0"/>
                <a:cs typeface="Courier New" panose="02070309020205020404" pitchFamily="49" charset="0"/>
              </a:rPr>
              <a:t>y_callback</a:t>
            </a:r>
            <a:r>
              <a:rPr lang="fr-FR" sz="1200" dirty="0">
                <a:latin typeface="Courier New" panose="02070309020205020404" pitchFamily="49" charset="0"/>
                <a:cs typeface="Courier New" panose="02070309020205020404" pitchFamily="49" charset="0"/>
              </a:rPr>
              <a:t> </a:t>
            </a:r>
            <a:r>
              <a:rPr lang="fr-FR" sz="1200" dirty="0"/>
              <a:t>est appelée. On </a:t>
            </a:r>
            <a:r>
              <a:rPr lang="fr-FR" sz="1200" dirty="0" err="1"/>
              <a:t>memorise</a:t>
            </a:r>
            <a:r>
              <a:rPr lang="fr-FR" sz="1200" dirty="0"/>
              <a:t> le niveau de X (ici 1) et on arme un </a:t>
            </a:r>
            <a:r>
              <a:rPr lang="fr-FR" sz="1200" dirty="0" err="1"/>
              <a:t>timer</a:t>
            </a:r>
            <a:r>
              <a:rPr lang="fr-FR" sz="1200" dirty="0"/>
              <a:t> pour filtrer les rebonds sur Y</a:t>
            </a:r>
          </a:p>
          <a:p>
            <a:pPr marL="171450" indent="-171450" algn="l">
              <a:buFont typeface="Arial" panose="020B0604020202020204" pitchFamily="34" charset="0"/>
              <a:buChar char="•"/>
            </a:pPr>
            <a:r>
              <a:rPr lang="fr-FR" sz="1200" dirty="0"/>
              <a:t>2 : expiration du </a:t>
            </a:r>
            <a:r>
              <a:rPr lang="fr-FR" sz="1200" dirty="0" err="1"/>
              <a:t>timer</a:t>
            </a:r>
            <a:r>
              <a:rPr lang="fr-FR" sz="1200" dirty="0"/>
              <a:t> avant de revenir à l’état initial</a:t>
            </a:r>
          </a:p>
          <a:p>
            <a:pPr marL="171450" indent="-171450">
              <a:buFont typeface="Arial" panose="020B0604020202020204" pitchFamily="34" charset="0"/>
              <a:buChar char="•"/>
            </a:pPr>
            <a:r>
              <a:rPr lang="fr-FR" sz="1200" dirty="0"/>
              <a:t>3 : front montant sur Y: </a:t>
            </a:r>
            <a:r>
              <a:rPr lang="fr-FR" sz="1200" dirty="0" err="1">
                <a:latin typeface="Courier New" panose="02070309020205020404" pitchFamily="49" charset="0"/>
                <a:cs typeface="Courier New" panose="02070309020205020404" pitchFamily="49" charset="0"/>
              </a:rPr>
              <a:t>y_callback</a:t>
            </a:r>
            <a:r>
              <a:rPr lang="fr-FR" sz="1200" dirty="0">
                <a:latin typeface="Courier New" panose="02070309020205020404" pitchFamily="49" charset="0"/>
                <a:cs typeface="Courier New" panose="02070309020205020404" pitchFamily="49" charset="0"/>
              </a:rPr>
              <a:t> </a:t>
            </a:r>
            <a:r>
              <a:rPr lang="fr-FR" sz="1200" dirty="0"/>
              <a:t>est appelée. On mémorise le niveau de X (ici 0) et on arme un </a:t>
            </a:r>
            <a:r>
              <a:rPr lang="fr-FR" sz="1200" dirty="0" err="1"/>
              <a:t>timer</a:t>
            </a:r>
            <a:r>
              <a:rPr lang="fr-FR" sz="1200" dirty="0"/>
              <a:t> pour filtrer les rebonds sur Y</a:t>
            </a:r>
          </a:p>
          <a:p>
            <a:pPr marL="171450" indent="-171450">
              <a:buFont typeface="Arial" panose="020B0604020202020204" pitchFamily="34" charset="0"/>
              <a:buChar char="•"/>
            </a:pPr>
            <a:r>
              <a:rPr lang="fr-FR" sz="1200" dirty="0"/>
              <a:t>4 : expiration du </a:t>
            </a:r>
            <a:r>
              <a:rPr lang="fr-FR" sz="1200" dirty="0" err="1"/>
              <a:t>timer</a:t>
            </a:r>
            <a:r>
              <a:rPr lang="fr-FR" sz="1200" dirty="0"/>
              <a:t> avant de revenir à l’état initial</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endParaRPr lang="fr-FR" sz="1200" dirty="0"/>
          </a:p>
          <a:p>
            <a:pPr marL="171450" indent="-171450" algn="l">
              <a:buFont typeface="Arial" panose="020B0604020202020204" pitchFamily="34" charset="0"/>
              <a:buChar char="•"/>
            </a:pPr>
            <a:endParaRPr lang="fr-FR" sz="1200" dirty="0"/>
          </a:p>
        </p:txBody>
      </p:sp>
      <p:cxnSp>
        <p:nvCxnSpPr>
          <p:cNvPr id="36" name="Straight Connector 35">
            <a:extLst>
              <a:ext uri="{FF2B5EF4-FFF2-40B4-BE49-F238E27FC236}">
                <a16:creationId xmlns:a16="http://schemas.microsoft.com/office/drawing/2014/main" id="{F2C66065-A26A-4D0E-AD00-51DC93D716F7}"/>
              </a:ext>
            </a:extLst>
          </p:cNvPr>
          <p:cNvCxnSpPr/>
          <p:nvPr/>
        </p:nvCxnSpPr>
        <p:spPr>
          <a:xfrm>
            <a:off x="2303795" y="1499156"/>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13167C-4205-430D-AEAC-CA7277D53CF9}"/>
              </a:ext>
            </a:extLst>
          </p:cNvPr>
          <p:cNvCxnSpPr/>
          <p:nvPr/>
        </p:nvCxnSpPr>
        <p:spPr>
          <a:xfrm>
            <a:off x="3163199" y="1488141"/>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4C37953-5F95-4680-BDBF-2B0434FA0B58}"/>
              </a:ext>
            </a:extLst>
          </p:cNvPr>
          <p:cNvSpPr/>
          <p:nvPr/>
        </p:nvSpPr>
        <p:spPr>
          <a:xfrm>
            <a:off x="2166632" y="194623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47">
            <a:extLst>
              <a:ext uri="{FF2B5EF4-FFF2-40B4-BE49-F238E27FC236}">
                <a16:creationId xmlns:a16="http://schemas.microsoft.com/office/drawing/2014/main" id="{271F79EC-8221-446A-B418-355522365C4E}"/>
              </a:ext>
            </a:extLst>
          </p:cNvPr>
          <p:cNvSpPr/>
          <p:nvPr/>
        </p:nvSpPr>
        <p:spPr>
          <a:xfrm>
            <a:off x="2639668" y="304471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50">
            <a:extLst>
              <a:ext uri="{FF2B5EF4-FFF2-40B4-BE49-F238E27FC236}">
                <a16:creationId xmlns:a16="http://schemas.microsoft.com/office/drawing/2014/main" id="{E7EE134D-399A-4BD0-AAA7-7DB17849FDC6}"/>
              </a:ext>
            </a:extLst>
          </p:cNvPr>
          <p:cNvSpPr/>
          <p:nvPr/>
        </p:nvSpPr>
        <p:spPr>
          <a:xfrm>
            <a:off x="3030235" y="196316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Rectangle 51">
            <a:extLst>
              <a:ext uri="{FF2B5EF4-FFF2-40B4-BE49-F238E27FC236}">
                <a16:creationId xmlns:a16="http://schemas.microsoft.com/office/drawing/2014/main" id="{E93BDBE1-E999-4FA3-807D-7F213C623988}"/>
              </a:ext>
            </a:extLst>
          </p:cNvPr>
          <p:cNvSpPr/>
          <p:nvPr/>
        </p:nvSpPr>
        <p:spPr>
          <a:xfrm>
            <a:off x="3504373" y="304690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Straight Arrow Connector 8">
            <a:extLst>
              <a:ext uri="{FF2B5EF4-FFF2-40B4-BE49-F238E27FC236}">
                <a16:creationId xmlns:a16="http://schemas.microsoft.com/office/drawing/2014/main" id="{DB357634-2CD5-4B43-BDB7-E50DEB642DBF}"/>
              </a:ext>
            </a:extLst>
          </p:cNvPr>
          <p:cNvCxnSpPr>
            <a:cxnSpLocks/>
            <a:endCxn id="51" idx="0"/>
          </p:cNvCxnSpPr>
          <p:nvPr/>
        </p:nvCxnSpPr>
        <p:spPr>
          <a:xfrm>
            <a:off x="2810798" y="1701748"/>
            <a:ext cx="242297" cy="26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C736944-3F6B-46DE-AC07-17A7C5C58AD6}"/>
              </a:ext>
            </a:extLst>
          </p:cNvPr>
          <p:cNvSpPr txBox="1"/>
          <p:nvPr/>
        </p:nvSpPr>
        <p:spPr>
          <a:xfrm>
            <a:off x="2309655" y="1435571"/>
            <a:ext cx="694421" cy="246221"/>
          </a:xfrm>
          <a:prstGeom prst="rect">
            <a:avLst/>
          </a:prstGeom>
          <a:noFill/>
        </p:spPr>
        <p:txBody>
          <a:bodyPr wrap="none" rtlCol="0">
            <a:spAutoFit/>
          </a:bodyPr>
          <a:lstStyle/>
          <a:p>
            <a:pPr algn="l"/>
            <a:r>
              <a:rPr lang="fr-FR" sz="1000" dirty="0"/>
              <a:t>Rebonds</a:t>
            </a:r>
            <a:endParaRPr lang="en-US" sz="1000" dirty="0" err="1"/>
          </a:p>
        </p:txBody>
      </p:sp>
      <p:cxnSp>
        <p:nvCxnSpPr>
          <p:cNvPr id="54" name="Straight Arrow Connector 53">
            <a:extLst>
              <a:ext uri="{FF2B5EF4-FFF2-40B4-BE49-F238E27FC236}">
                <a16:creationId xmlns:a16="http://schemas.microsoft.com/office/drawing/2014/main" id="{4A6D5700-6DA2-4107-B9D1-6CD82CD309E9}"/>
              </a:ext>
            </a:extLst>
          </p:cNvPr>
          <p:cNvCxnSpPr>
            <a:cxnSpLocks/>
            <a:endCxn id="2" idx="0"/>
          </p:cNvCxnSpPr>
          <p:nvPr/>
        </p:nvCxnSpPr>
        <p:spPr>
          <a:xfrm flipH="1">
            <a:off x="2189492" y="1677554"/>
            <a:ext cx="245165" cy="26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802484B1-0D82-4D37-A519-D37B5B6EFB03}"/>
              </a:ext>
            </a:extLst>
          </p:cNvPr>
          <p:cNvPicPr>
            <a:picLocks noChangeAspect="1"/>
          </p:cNvPicPr>
          <p:nvPr/>
        </p:nvPicPr>
        <p:blipFill>
          <a:blip r:embed="rId3"/>
          <a:stretch>
            <a:fillRect/>
          </a:stretch>
        </p:blipFill>
        <p:spPr>
          <a:xfrm>
            <a:off x="5089978" y="2596673"/>
            <a:ext cx="6389126" cy="3615015"/>
          </a:xfrm>
          <a:prstGeom prst="rect">
            <a:avLst/>
          </a:prstGeom>
        </p:spPr>
      </p:pic>
      <p:sp>
        <p:nvSpPr>
          <p:cNvPr id="59" name="Rectangle 58">
            <a:extLst>
              <a:ext uri="{FF2B5EF4-FFF2-40B4-BE49-F238E27FC236}">
                <a16:creationId xmlns:a16="http://schemas.microsoft.com/office/drawing/2014/main" id="{F020BE87-D184-46E5-8644-6A5D604EB5A0}"/>
              </a:ext>
            </a:extLst>
          </p:cNvPr>
          <p:cNvSpPr/>
          <p:nvPr/>
        </p:nvSpPr>
        <p:spPr>
          <a:xfrm>
            <a:off x="2615369" y="194622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0" name="Straight Connector 59">
            <a:extLst>
              <a:ext uri="{FF2B5EF4-FFF2-40B4-BE49-F238E27FC236}">
                <a16:creationId xmlns:a16="http://schemas.microsoft.com/office/drawing/2014/main" id="{A92A5C91-2A42-4F39-83CD-957662E88CDB}"/>
              </a:ext>
            </a:extLst>
          </p:cNvPr>
          <p:cNvCxnSpPr>
            <a:cxnSpLocks/>
            <a:stCxn id="59" idx="2"/>
          </p:cNvCxnSpPr>
          <p:nvPr/>
        </p:nvCxnSpPr>
        <p:spPr>
          <a:xfrm flipH="1">
            <a:off x="2636413" y="2710402"/>
            <a:ext cx="1816" cy="3210522"/>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E1EF814-3321-4D3E-8362-4BA0DFC79F38}"/>
              </a:ext>
            </a:extLst>
          </p:cNvPr>
          <p:cNvCxnSpPr>
            <a:cxnSpLocks/>
            <a:stCxn id="53" idx="2"/>
            <a:endCxn id="59" idx="0"/>
          </p:cNvCxnSpPr>
          <p:nvPr/>
        </p:nvCxnSpPr>
        <p:spPr>
          <a:xfrm flipH="1">
            <a:off x="2638229" y="1681792"/>
            <a:ext cx="18637" cy="26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Beveled 37">
            <a:extLst>
              <a:ext uri="{FF2B5EF4-FFF2-40B4-BE49-F238E27FC236}">
                <a16:creationId xmlns:a16="http://schemas.microsoft.com/office/drawing/2014/main" id="{772E475C-43FF-40D3-BC61-73534C36D00E}"/>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1808302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BFA016-0390-4398-B281-49F43DB9ED4B}"/>
              </a:ext>
            </a:extLst>
          </p:cNvPr>
          <p:cNvPicPr>
            <a:picLocks noChangeAspect="1"/>
          </p:cNvPicPr>
          <p:nvPr/>
        </p:nvPicPr>
        <p:blipFill>
          <a:blip r:embed="rId3"/>
          <a:stretch>
            <a:fillRect/>
          </a:stretch>
        </p:blipFill>
        <p:spPr>
          <a:xfrm>
            <a:off x="3597215" y="872950"/>
            <a:ext cx="8450844" cy="5731606"/>
          </a:xfrm>
          <a:prstGeom prst="rect">
            <a:avLst/>
          </a:prstGeom>
        </p:spPr>
      </p:pic>
      <p:sp>
        <p:nvSpPr>
          <p:cNvPr id="3" name="Content Placeholder 2">
            <a:extLst>
              <a:ext uri="{FF2B5EF4-FFF2-40B4-BE49-F238E27FC236}">
                <a16:creationId xmlns:a16="http://schemas.microsoft.com/office/drawing/2014/main" id="{83001470-21E5-45A6-8D3C-C0D8A61C91E8}"/>
              </a:ext>
            </a:extLst>
          </p:cNvPr>
          <p:cNvSpPr>
            <a:spLocks noGrp="1"/>
          </p:cNvSpPr>
          <p:nvPr>
            <p:ph idx="1"/>
          </p:nvPr>
        </p:nvSpPr>
        <p:spPr>
          <a:xfrm>
            <a:off x="300117" y="1484657"/>
            <a:ext cx="11594944" cy="4609579"/>
          </a:xfrm>
        </p:spPr>
        <p:txBody>
          <a:bodyPr>
            <a:normAutofit/>
          </a:bodyPr>
          <a:lstStyle/>
          <a:p>
            <a:r>
              <a:rPr lang="en-US" dirty="0"/>
              <a:t>Matériel remis au stagiaire :</a:t>
            </a:r>
          </a:p>
        </p:txBody>
      </p:sp>
      <p:sp>
        <p:nvSpPr>
          <p:cNvPr id="2" name="Title 1">
            <a:extLst>
              <a:ext uri="{FF2B5EF4-FFF2-40B4-BE49-F238E27FC236}">
                <a16:creationId xmlns:a16="http://schemas.microsoft.com/office/drawing/2014/main" id="{C8F5902F-A2A3-4449-A23F-4F3A00C3FED5}"/>
              </a:ext>
            </a:extLst>
          </p:cNvPr>
          <p:cNvSpPr>
            <a:spLocks noGrp="1"/>
          </p:cNvSpPr>
          <p:nvPr>
            <p:ph type="title"/>
          </p:nvPr>
        </p:nvSpPr>
        <p:spPr>
          <a:xfrm>
            <a:off x="300116" y="0"/>
            <a:ext cx="11612182" cy="1305227"/>
          </a:xfrm>
        </p:spPr>
        <p:txBody>
          <a:bodyPr anchor="ctr">
            <a:normAutofit/>
          </a:bodyPr>
          <a:lstStyle/>
          <a:p>
            <a:r>
              <a:rPr lang="en-US" dirty="0"/>
              <a:t>Le matériel</a:t>
            </a:r>
            <a:endParaRPr lang="en-US" dirty="0">
              <a:highlight>
                <a:srgbClr val="FFFF00"/>
              </a:highlight>
            </a:endParaRPr>
          </a:p>
        </p:txBody>
      </p:sp>
      <p:sp>
        <p:nvSpPr>
          <p:cNvPr id="5" name="Footer Placeholder 4">
            <a:extLst>
              <a:ext uri="{FF2B5EF4-FFF2-40B4-BE49-F238E27FC236}">
                <a16:creationId xmlns:a16="http://schemas.microsoft.com/office/drawing/2014/main" id="{C39CF099-7080-4CA4-A26C-532049586A1A}"/>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28D84991-4468-4551-ABDC-D5B8498D19B5}"/>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a:t>
            </a:fld>
            <a:endParaRPr lang="en-US" dirty="0"/>
          </a:p>
        </p:txBody>
      </p:sp>
      <p:sp>
        <p:nvSpPr>
          <p:cNvPr id="8" name="TextBox 7">
            <a:extLst>
              <a:ext uri="{FF2B5EF4-FFF2-40B4-BE49-F238E27FC236}">
                <a16:creationId xmlns:a16="http://schemas.microsoft.com/office/drawing/2014/main" id="{8A32EEF1-1FD8-48E6-82D3-0BABD7D27520}"/>
              </a:ext>
            </a:extLst>
          </p:cNvPr>
          <p:cNvSpPr txBox="1"/>
          <p:nvPr/>
        </p:nvSpPr>
        <p:spPr>
          <a:xfrm>
            <a:off x="9269632" y="1449238"/>
            <a:ext cx="2223686" cy="461665"/>
          </a:xfrm>
          <a:prstGeom prst="rect">
            <a:avLst/>
          </a:prstGeom>
          <a:noFill/>
        </p:spPr>
        <p:txBody>
          <a:bodyPr wrap="none" rtlCol="0">
            <a:noAutofit/>
          </a:bodyPr>
          <a:lstStyle/>
          <a:p>
            <a:pPr>
              <a:buClr>
                <a:srgbClr val="03234B"/>
              </a:buClr>
            </a:pPr>
            <a:r>
              <a:rPr lang="fr-FR" dirty="0">
                <a:solidFill>
                  <a:srgbClr val="03234B"/>
                </a:solidFill>
              </a:rPr>
              <a:t>Câbles Dupont</a:t>
            </a:r>
          </a:p>
        </p:txBody>
      </p:sp>
      <p:sp>
        <p:nvSpPr>
          <p:cNvPr id="9" name="TextBox 8">
            <a:extLst>
              <a:ext uri="{FF2B5EF4-FFF2-40B4-BE49-F238E27FC236}">
                <a16:creationId xmlns:a16="http://schemas.microsoft.com/office/drawing/2014/main" id="{426C653A-4C6C-48DD-90D3-DB3B9A266051}"/>
              </a:ext>
            </a:extLst>
          </p:cNvPr>
          <p:cNvSpPr txBox="1"/>
          <p:nvPr/>
        </p:nvSpPr>
        <p:spPr>
          <a:xfrm>
            <a:off x="5110754" y="3593426"/>
            <a:ext cx="2223686" cy="461665"/>
          </a:xfrm>
          <a:prstGeom prst="rect">
            <a:avLst/>
          </a:prstGeom>
          <a:noFill/>
        </p:spPr>
        <p:txBody>
          <a:bodyPr wrap="none" rtlCol="0">
            <a:noAutofit/>
          </a:bodyPr>
          <a:lstStyle/>
          <a:p>
            <a:pPr>
              <a:buClr>
                <a:srgbClr val="03234B"/>
              </a:buClr>
            </a:pPr>
            <a:r>
              <a:rPr lang="fr-FR" dirty="0">
                <a:solidFill>
                  <a:srgbClr val="03234B"/>
                </a:solidFill>
              </a:rPr>
              <a:t>E</a:t>
            </a:r>
            <a:r>
              <a:rPr lang="en-US" dirty="0" err="1">
                <a:solidFill>
                  <a:srgbClr val="03234B"/>
                </a:solidFill>
              </a:rPr>
              <a:t>cran</a:t>
            </a:r>
            <a:r>
              <a:rPr lang="en-US" dirty="0">
                <a:solidFill>
                  <a:srgbClr val="03234B"/>
                </a:solidFill>
              </a:rPr>
              <a:t> LCD 128x128</a:t>
            </a:r>
          </a:p>
        </p:txBody>
      </p:sp>
      <p:sp>
        <p:nvSpPr>
          <p:cNvPr id="10" name="TextBox 9">
            <a:extLst>
              <a:ext uri="{FF2B5EF4-FFF2-40B4-BE49-F238E27FC236}">
                <a16:creationId xmlns:a16="http://schemas.microsoft.com/office/drawing/2014/main" id="{46195157-B79D-43E8-9E1C-6DF6053C78AF}"/>
              </a:ext>
            </a:extLst>
          </p:cNvPr>
          <p:cNvSpPr txBox="1"/>
          <p:nvPr/>
        </p:nvSpPr>
        <p:spPr>
          <a:xfrm>
            <a:off x="3487059" y="5003767"/>
            <a:ext cx="1845377" cy="830997"/>
          </a:xfrm>
          <a:prstGeom prst="rect">
            <a:avLst/>
          </a:prstGeom>
          <a:noFill/>
        </p:spPr>
        <p:txBody>
          <a:bodyPr wrap="none" rtlCol="0">
            <a:noAutofit/>
          </a:bodyPr>
          <a:lstStyle/>
          <a:p>
            <a:pPr>
              <a:buClr>
                <a:srgbClr val="03234B"/>
              </a:buClr>
            </a:pPr>
            <a:r>
              <a:rPr lang="fr-FR">
                <a:solidFill>
                  <a:srgbClr val="03234B"/>
                </a:solidFill>
              </a:rPr>
              <a:t>Capteur de</a:t>
            </a:r>
          </a:p>
          <a:p>
            <a:pPr>
              <a:buClr>
                <a:srgbClr val="03234B"/>
              </a:buClr>
            </a:pPr>
            <a:r>
              <a:rPr lang="fr-FR">
                <a:solidFill>
                  <a:srgbClr val="03234B"/>
                </a:solidFill>
              </a:rPr>
              <a:t>température</a:t>
            </a:r>
          </a:p>
        </p:txBody>
      </p:sp>
      <p:sp>
        <p:nvSpPr>
          <p:cNvPr id="11" name="TextBox 10">
            <a:extLst>
              <a:ext uri="{FF2B5EF4-FFF2-40B4-BE49-F238E27FC236}">
                <a16:creationId xmlns:a16="http://schemas.microsoft.com/office/drawing/2014/main" id="{F96E7E35-26D2-4E9F-A872-8B91A49D1B75}"/>
              </a:ext>
            </a:extLst>
          </p:cNvPr>
          <p:cNvSpPr txBox="1"/>
          <p:nvPr/>
        </p:nvSpPr>
        <p:spPr>
          <a:xfrm>
            <a:off x="7334440" y="5524973"/>
            <a:ext cx="2172390" cy="461665"/>
          </a:xfrm>
          <a:prstGeom prst="rect">
            <a:avLst/>
          </a:prstGeom>
          <a:noFill/>
        </p:spPr>
        <p:txBody>
          <a:bodyPr wrap="none" rtlCol="0">
            <a:noAutofit/>
          </a:bodyPr>
          <a:lstStyle/>
          <a:p>
            <a:pPr>
              <a:buClr>
                <a:srgbClr val="03234B"/>
              </a:buClr>
            </a:pPr>
            <a:r>
              <a:rPr lang="fr-FR">
                <a:solidFill>
                  <a:srgbClr val="03234B"/>
                </a:solidFill>
              </a:rPr>
              <a:t>Roue codeuse</a:t>
            </a:r>
          </a:p>
        </p:txBody>
      </p:sp>
      <p:sp>
        <p:nvSpPr>
          <p:cNvPr id="12" name="TextBox 11">
            <a:extLst>
              <a:ext uri="{FF2B5EF4-FFF2-40B4-BE49-F238E27FC236}">
                <a16:creationId xmlns:a16="http://schemas.microsoft.com/office/drawing/2014/main" id="{CDCB58B9-8C69-4C5C-AB17-FB8023F7EAE8}"/>
              </a:ext>
            </a:extLst>
          </p:cNvPr>
          <p:cNvSpPr txBox="1"/>
          <p:nvPr/>
        </p:nvSpPr>
        <p:spPr>
          <a:xfrm>
            <a:off x="9982010" y="3806890"/>
            <a:ext cx="1332416" cy="461665"/>
          </a:xfrm>
          <a:prstGeom prst="rect">
            <a:avLst/>
          </a:prstGeom>
          <a:noFill/>
        </p:spPr>
        <p:txBody>
          <a:bodyPr wrap="none" rtlCol="0">
            <a:noAutofit/>
          </a:bodyPr>
          <a:lstStyle/>
          <a:p>
            <a:pPr>
              <a:buClr>
                <a:srgbClr val="03234B"/>
              </a:buClr>
            </a:pPr>
            <a:r>
              <a:rPr lang="en-US" dirty="0" err="1">
                <a:solidFill>
                  <a:srgbClr val="03234B"/>
                </a:solidFill>
              </a:rPr>
              <a:t>pyBoard</a:t>
            </a:r>
            <a:endParaRPr lang="en-US" dirty="0">
              <a:solidFill>
                <a:srgbClr val="03234B"/>
              </a:solidFill>
            </a:endParaRPr>
          </a:p>
        </p:txBody>
      </p:sp>
      <p:pic>
        <p:nvPicPr>
          <p:cNvPr id="17" name="Picture 16">
            <a:extLst>
              <a:ext uri="{FF2B5EF4-FFF2-40B4-BE49-F238E27FC236}">
                <a16:creationId xmlns:a16="http://schemas.microsoft.com/office/drawing/2014/main" id="{60BB5E9B-7279-4B4D-8F4E-800638DE9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384" y="3738753"/>
            <a:ext cx="2860771" cy="2212627"/>
          </a:xfrm>
          <a:prstGeom prst="rect">
            <a:avLst/>
          </a:prstGeom>
        </p:spPr>
      </p:pic>
      <p:sp>
        <p:nvSpPr>
          <p:cNvPr id="18" name="TextBox 17">
            <a:extLst>
              <a:ext uri="{FF2B5EF4-FFF2-40B4-BE49-F238E27FC236}">
                <a16:creationId xmlns:a16="http://schemas.microsoft.com/office/drawing/2014/main" id="{76615F21-AD2E-4319-A4A2-6CCF1DD421F5}"/>
              </a:ext>
            </a:extLst>
          </p:cNvPr>
          <p:cNvSpPr txBox="1"/>
          <p:nvPr/>
        </p:nvSpPr>
        <p:spPr>
          <a:xfrm>
            <a:off x="1044262" y="3440667"/>
            <a:ext cx="2223686" cy="461665"/>
          </a:xfrm>
          <a:prstGeom prst="rect">
            <a:avLst/>
          </a:prstGeom>
          <a:noFill/>
        </p:spPr>
        <p:txBody>
          <a:bodyPr wrap="none" rtlCol="0">
            <a:noAutofit/>
          </a:bodyPr>
          <a:lstStyle/>
          <a:p>
            <a:pPr>
              <a:buClr>
                <a:srgbClr val="03234B"/>
              </a:buClr>
            </a:pPr>
            <a:r>
              <a:rPr lang="fr-FR" dirty="0">
                <a:solidFill>
                  <a:srgbClr val="03234B"/>
                </a:solidFill>
              </a:rPr>
              <a:t>Boitier imprimé en 3D</a:t>
            </a:r>
            <a:endParaRPr lang="en-US" dirty="0">
              <a:solidFill>
                <a:srgbClr val="03234B"/>
              </a:solidFill>
            </a:endParaRPr>
          </a:p>
        </p:txBody>
      </p:sp>
      <p:pic>
        <p:nvPicPr>
          <p:cNvPr id="2050" name="Picture 2">
            <a:extLst>
              <a:ext uri="{FF2B5EF4-FFF2-40B4-BE49-F238E27FC236}">
                <a16:creationId xmlns:a16="http://schemas.microsoft.com/office/drawing/2014/main" id="{D5DC98EB-8FA8-4B9A-B22A-7BF279B2CD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5400000">
            <a:off x="4821352" y="4473253"/>
            <a:ext cx="2718257" cy="16462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F89E54-25A8-44F2-91DD-9AA5DC22F2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25411" y="4055091"/>
            <a:ext cx="1462047" cy="1019778"/>
          </a:xfrm>
          <a:prstGeom prst="rect">
            <a:avLst/>
          </a:prstGeom>
        </p:spPr>
      </p:pic>
      <p:pic>
        <p:nvPicPr>
          <p:cNvPr id="1026" name="Picture 2">
            <a:extLst>
              <a:ext uri="{FF2B5EF4-FFF2-40B4-BE49-F238E27FC236}">
                <a16:creationId xmlns:a16="http://schemas.microsoft.com/office/drawing/2014/main" id="{70AFBA1C-1A36-4E67-96EE-3F0ED66DC385}"/>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792522" y="4224495"/>
            <a:ext cx="2255537" cy="214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8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47065" y="965201"/>
            <a:ext cx="12148110" cy="5129036"/>
          </a:xfrm>
        </p:spPr>
        <p:txBody>
          <a:bodyPr numCol="2"/>
          <a:lstStyle/>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00"/>
                </a:solidFill>
                <a:highlight>
                  <a:srgbClr val="FFFFFF"/>
                </a:highlight>
                <a:latin typeface="Source Code Pro" panose="020B0509030403020204" pitchFamily="49" charset="0"/>
                <a:ea typeface="Source Code Pro" panose="020B0509030403020204" pitchFamily="49" charset="0"/>
              </a:rPr>
              <a:t>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pin_x</a:t>
            </a:r>
          </a:p>
          <a:p>
            <a:pPr marL="0" indent="0">
              <a:spcBef>
                <a:spcPts val="0"/>
              </a:spcBef>
              <a:buNone/>
            </a:pP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s-E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endParaRPr lang="es-E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Interruption Y: sur front montant et descendant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IRQ_RISING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Interruption sur l'appui du bouton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timer_callback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a terminé le filtrage.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Arret</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du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timer</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deinit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Si Y est à l'état bas et que le dernier niveau de Y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etait</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à 1</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de X quand Y a changé de valeur permet de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determiner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le sens positif ou négatif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vient de recevoir un front descendant ou montant sur le signal Y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Si on n'a pas démarré le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de filtrage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mémorise l'état du signal X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x_level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lancement du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de 5ms pour filtrer les rebonds</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period</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5</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timer_callback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indique qu'on a démarré le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timer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pour filtrer tous les prochains fronts</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myCallBack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 = Pin('X4',Pin.OUT)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pin_vpp.value(1)</a:t>
            </a:r>
            <a:endParaRPr lang="en-US" sz="80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s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Encoder</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signaux roue codeuse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myCallBack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signal bouton et sa fonction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70</a:t>
            </a:fld>
            <a:endParaRPr lang="fr-FR" dirty="0"/>
          </a:p>
        </p:txBody>
      </p:sp>
      <p:sp>
        <p:nvSpPr>
          <p:cNvPr id="6" name="Rectangle: Beveled 5">
            <a:extLst>
              <a:ext uri="{FF2B5EF4-FFF2-40B4-BE49-F238E27FC236}">
                <a16:creationId xmlns:a16="http://schemas.microsoft.com/office/drawing/2014/main" id="{05682308-0CEB-4077-8B3D-55238F9D06A4}"/>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231032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a:xfrm>
            <a:off x="300116" y="0"/>
            <a:ext cx="11612182" cy="1305227"/>
          </a:xfrm>
        </p:spPr>
        <p:txBody>
          <a:bodyPr anchor="ctr">
            <a:normAutofit/>
          </a:bodyPr>
          <a:lstStyle/>
          <a:p>
            <a:r>
              <a:rPr lang="fr-FR" dirty="0"/>
              <a:t>Principe (version 2 avec interruptions)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a:xfrm>
            <a:off x="6072181" y="6332434"/>
            <a:ext cx="5484742" cy="292622"/>
          </a:xfrm>
        </p:spPr>
        <p:txBody>
          <a:bodyPr anchor="b">
            <a:normAutofit/>
          </a:bodyPr>
          <a:lstStyle/>
          <a:p>
            <a:pPr>
              <a:spcAft>
                <a:spcPts val="600"/>
              </a:spcAft>
            </a:pPr>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a:xfrm>
            <a:off x="11613285" y="6332434"/>
            <a:ext cx="411111" cy="292622"/>
          </a:xfrm>
        </p:spPr>
        <p:txBody>
          <a:bodyPr anchor="b">
            <a:normAutofit/>
          </a:bodyPr>
          <a:lstStyle/>
          <a:p>
            <a:pPr>
              <a:spcAft>
                <a:spcPts val="600"/>
              </a:spcAft>
            </a:pPr>
            <a:fld id="{5B31B9E4-8E4D-4C86-BFD7-412B282B373B}" type="slidenum">
              <a:rPr lang="fr-FR" smtClean="0"/>
              <a:pPr>
                <a:spcAft>
                  <a:spcPts val="600"/>
                </a:spcAft>
              </a:pPr>
              <a:t>71</a:t>
            </a:fld>
            <a:endParaRPr lang="fr-FR"/>
          </a:p>
        </p:txBody>
      </p:sp>
      <p:cxnSp>
        <p:nvCxnSpPr>
          <p:cNvPr id="12" name="Connector: Elbow 11">
            <a:extLst>
              <a:ext uri="{FF2B5EF4-FFF2-40B4-BE49-F238E27FC236}">
                <a16:creationId xmlns:a16="http://schemas.microsoft.com/office/drawing/2014/main" id="{131142CB-8DA8-4FBB-B30E-2D103985EAE5}"/>
              </a:ext>
            </a:extLst>
          </p:cNvPr>
          <p:cNvCxnSpPr/>
          <p:nvPr/>
        </p:nvCxnSpPr>
        <p:spPr>
          <a:xfrm>
            <a:off x="1342657" y="1952214"/>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A735F2-ACA4-4EAA-9F00-0B528FAD0059}"/>
              </a:ext>
            </a:extLst>
          </p:cNvPr>
          <p:cNvCxnSpPr>
            <a:cxnSpLocks/>
          </p:cNvCxnSpPr>
          <p:nvPr/>
        </p:nvCxnSpPr>
        <p:spPr>
          <a:xfrm flipV="1">
            <a:off x="2276395" y="1946238"/>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0304C37-2554-44A6-AEB9-86778E6BD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835" y="0"/>
            <a:ext cx="1942446" cy="1377295"/>
          </a:xfrm>
          <a:prstGeom prst="rect">
            <a:avLst/>
          </a:prstGeom>
        </p:spPr>
      </p:pic>
      <p:sp>
        <p:nvSpPr>
          <p:cNvPr id="22" name="TextBox 21">
            <a:extLst>
              <a:ext uri="{FF2B5EF4-FFF2-40B4-BE49-F238E27FC236}">
                <a16:creationId xmlns:a16="http://schemas.microsoft.com/office/drawing/2014/main" id="{EE723503-B2D1-49E4-AFFD-0353968B2F77}"/>
              </a:ext>
            </a:extLst>
          </p:cNvPr>
          <p:cNvSpPr txBox="1"/>
          <p:nvPr/>
        </p:nvSpPr>
        <p:spPr>
          <a:xfrm>
            <a:off x="778859" y="1823127"/>
            <a:ext cx="468398" cy="246221"/>
          </a:xfrm>
          <a:prstGeom prst="rect">
            <a:avLst/>
          </a:prstGeom>
          <a:noFill/>
        </p:spPr>
        <p:txBody>
          <a:bodyPr wrap="none" rtlCol="0">
            <a:spAutoFit/>
          </a:bodyPr>
          <a:lstStyle/>
          <a:p>
            <a:pPr algn="l"/>
            <a:r>
              <a:rPr lang="fr-FR" sz="1000" dirty="0"/>
              <a:t>Plein</a:t>
            </a:r>
            <a:endParaRPr lang="en-US" sz="1000" dirty="0" err="1"/>
          </a:p>
        </p:txBody>
      </p:sp>
      <p:sp>
        <p:nvSpPr>
          <p:cNvPr id="23" name="TextBox 22">
            <a:extLst>
              <a:ext uri="{FF2B5EF4-FFF2-40B4-BE49-F238E27FC236}">
                <a16:creationId xmlns:a16="http://schemas.microsoft.com/office/drawing/2014/main" id="{7E928A44-A56F-4822-A6AC-943A5CED6B84}"/>
              </a:ext>
            </a:extLst>
          </p:cNvPr>
          <p:cNvSpPr txBox="1"/>
          <p:nvPr/>
        </p:nvSpPr>
        <p:spPr>
          <a:xfrm>
            <a:off x="778859" y="2593280"/>
            <a:ext cx="526106" cy="246221"/>
          </a:xfrm>
          <a:prstGeom prst="rect">
            <a:avLst/>
          </a:prstGeom>
          <a:noFill/>
        </p:spPr>
        <p:txBody>
          <a:bodyPr wrap="none" rtlCol="0">
            <a:spAutoFit/>
          </a:bodyPr>
          <a:lstStyle/>
          <a:p>
            <a:pPr algn="l"/>
            <a:r>
              <a:rPr lang="fr-FR" sz="1000" dirty="0"/>
              <a:t>Creux</a:t>
            </a:r>
            <a:endParaRPr lang="en-US" sz="1000" dirty="0" err="1"/>
          </a:p>
        </p:txBody>
      </p:sp>
      <p:sp>
        <p:nvSpPr>
          <p:cNvPr id="24" name="TextBox 23">
            <a:extLst>
              <a:ext uri="{FF2B5EF4-FFF2-40B4-BE49-F238E27FC236}">
                <a16:creationId xmlns:a16="http://schemas.microsoft.com/office/drawing/2014/main" id="{8C3EE105-CBAE-42A4-8AFA-154558AF36B7}"/>
              </a:ext>
            </a:extLst>
          </p:cNvPr>
          <p:cNvSpPr txBox="1"/>
          <p:nvPr/>
        </p:nvSpPr>
        <p:spPr>
          <a:xfrm>
            <a:off x="301982" y="2208203"/>
            <a:ext cx="269626" cy="246221"/>
          </a:xfrm>
          <a:prstGeom prst="rect">
            <a:avLst/>
          </a:prstGeom>
          <a:noFill/>
        </p:spPr>
        <p:txBody>
          <a:bodyPr wrap="none" rtlCol="0">
            <a:spAutoFit/>
          </a:bodyPr>
          <a:lstStyle/>
          <a:p>
            <a:pPr algn="l"/>
            <a:r>
              <a:rPr lang="en-US" sz="1000" dirty="0"/>
              <a:t>Y</a:t>
            </a:r>
            <a:endParaRPr lang="en-US" sz="1000" dirty="0" err="1"/>
          </a:p>
        </p:txBody>
      </p:sp>
      <p:cxnSp>
        <p:nvCxnSpPr>
          <p:cNvPr id="25" name="Connector: Elbow 24">
            <a:extLst>
              <a:ext uri="{FF2B5EF4-FFF2-40B4-BE49-F238E27FC236}">
                <a16:creationId xmlns:a16="http://schemas.microsoft.com/office/drawing/2014/main" id="{E1873C50-464B-4508-B19F-218A2579C805}"/>
              </a:ext>
            </a:extLst>
          </p:cNvPr>
          <p:cNvCxnSpPr/>
          <p:nvPr/>
        </p:nvCxnSpPr>
        <p:spPr>
          <a:xfrm>
            <a:off x="1819534" y="305069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105ED7-91E3-443A-AA48-534C947CC26B}"/>
              </a:ext>
            </a:extLst>
          </p:cNvPr>
          <p:cNvCxnSpPr>
            <a:cxnSpLocks/>
          </p:cNvCxnSpPr>
          <p:nvPr/>
        </p:nvCxnSpPr>
        <p:spPr>
          <a:xfrm flipV="1">
            <a:off x="2753272" y="304471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EB19D8-5FFC-46F1-BA0F-6BED9767A252}"/>
              </a:ext>
            </a:extLst>
          </p:cNvPr>
          <p:cNvSpPr txBox="1"/>
          <p:nvPr/>
        </p:nvSpPr>
        <p:spPr>
          <a:xfrm>
            <a:off x="746928" y="2954308"/>
            <a:ext cx="468398" cy="246221"/>
          </a:xfrm>
          <a:prstGeom prst="rect">
            <a:avLst/>
          </a:prstGeom>
          <a:noFill/>
        </p:spPr>
        <p:txBody>
          <a:bodyPr wrap="none" rtlCol="0">
            <a:spAutoFit/>
          </a:bodyPr>
          <a:lstStyle/>
          <a:p>
            <a:pPr algn="l"/>
            <a:r>
              <a:rPr lang="fr-FR" sz="1000" dirty="0"/>
              <a:t>Plein</a:t>
            </a:r>
            <a:endParaRPr lang="en-US" sz="1000" dirty="0" err="1"/>
          </a:p>
        </p:txBody>
      </p:sp>
      <p:sp>
        <p:nvSpPr>
          <p:cNvPr id="28" name="TextBox 27">
            <a:extLst>
              <a:ext uri="{FF2B5EF4-FFF2-40B4-BE49-F238E27FC236}">
                <a16:creationId xmlns:a16="http://schemas.microsoft.com/office/drawing/2014/main" id="{05B7DC47-D9EE-4359-9672-A01641519481}"/>
              </a:ext>
            </a:extLst>
          </p:cNvPr>
          <p:cNvSpPr txBox="1"/>
          <p:nvPr/>
        </p:nvSpPr>
        <p:spPr>
          <a:xfrm>
            <a:off x="746928" y="3724461"/>
            <a:ext cx="526106" cy="246221"/>
          </a:xfrm>
          <a:prstGeom prst="rect">
            <a:avLst/>
          </a:prstGeom>
          <a:noFill/>
        </p:spPr>
        <p:txBody>
          <a:bodyPr wrap="none" rtlCol="0">
            <a:spAutoFit/>
          </a:bodyPr>
          <a:lstStyle/>
          <a:p>
            <a:pPr algn="l"/>
            <a:r>
              <a:rPr lang="fr-FR" sz="1000" dirty="0"/>
              <a:t>Creux</a:t>
            </a:r>
            <a:endParaRPr lang="en-US" sz="1000" dirty="0" err="1"/>
          </a:p>
        </p:txBody>
      </p:sp>
      <p:sp>
        <p:nvSpPr>
          <p:cNvPr id="29" name="TextBox 28">
            <a:extLst>
              <a:ext uri="{FF2B5EF4-FFF2-40B4-BE49-F238E27FC236}">
                <a16:creationId xmlns:a16="http://schemas.microsoft.com/office/drawing/2014/main" id="{9EF31962-5FCA-4FDE-A7F2-5C2CB8F59C36}"/>
              </a:ext>
            </a:extLst>
          </p:cNvPr>
          <p:cNvSpPr txBox="1"/>
          <p:nvPr/>
        </p:nvSpPr>
        <p:spPr>
          <a:xfrm>
            <a:off x="270051" y="3339384"/>
            <a:ext cx="269626" cy="246221"/>
          </a:xfrm>
          <a:prstGeom prst="rect">
            <a:avLst/>
          </a:prstGeom>
          <a:noFill/>
        </p:spPr>
        <p:txBody>
          <a:bodyPr wrap="none" rtlCol="0">
            <a:spAutoFit/>
          </a:bodyPr>
          <a:lstStyle/>
          <a:p>
            <a:pPr algn="l"/>
            <a:r>
              <a:rPr lang="en-US" sz="1000" dirty="0"/>
              <a:t>X</a:t>
            </a:r>
            <a:endParaRPr lang="en-US" sz="1000" dirty="0" err="1"/>
          </a:p>
        </p:txBody>
      </p:sp>
      <p:cxnSp>
        <p:nvCxnSpPr>
          <p:cNvPr id="37" name="Straight Connector 36">
            <a:extLst>
              <a:ext uri="{FF2B5EF4-FFF2-40B4-BE49-F238E27FC236}">
                <a16:creationId xmlns:a16="http://schemas.microsoft.com/office/drawing/2014/main" id="{4A106AF8-DCDC-48F2-BF67-4CD704147657}"/>
              </a:ext>
            </a:extLst>
          </p:cNvPr>
          <p:cNvCxnSpPr/>
          <p:nvPr/>
        </p:nvCxnSpPr>
        <p:spPr>
          <a:xfrm>
            <a:off x="2630380" y="144968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F04283-A9B6-4565-A490-CF98E9CCB7CE}"/>
              </a:ext>
            </a:extLst>
          </p:cNvPr>
          <p:cNvCxnSpPr/>
          <p:nvPr/>
        </p:nvCxnSpPr>
        <p:spPr>
          <a:xfrm>
            <a:off x="3086527" y="1489892"/>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420D06-C4A3-45A6-BCEB-82DC05F050CF}"/>
              </a:ext>
            </a:extLst>
          </p:cNvPr>
          <p:cNvCxnSpPr/>
          <p:nvPr/>
        </p:nvCxnSpPr>
        <p:spPr>
          <a:xfrm>
            <a:off x="3562742" y="15183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6F005E-9564-4496-AC31-8093A2953BC0}"/>
              </a:ext>
            </a:extLst>
          </p:cNvPr>
          <p:cNvSpPr txBox="1"/>
          <p:nvPr/>
        </p:nvSpPr>
        <p:spPr>
          <a:xfrm>
            <a:off x="1984281" y="1007963"/>
            <a:ext cx="2736647" cy="369332"/>
          </a:xfrm>
          <a:prstGeom prst="rect">
            <a:avLst/>
          </a:prstGeom>
          <a:noFill/>
        </p:spPr>
        <p:txBody>
          <a:bodyPr wrap="none" rtlCol="0">
            <a:spAutoFit/>
          </a:bodyPr>
          <a:lstStyle/>
          <a:p>
            <a:pPr algn="l"/>
            <a:r>
              <a:rPr lang="fr-FR" dirty="0"/>
              <a:t>Exemple en sens horaire</a:t>
            </a:r>
            <a:endParaRPr lang="en-US" dirty="0" err="1"/>
          </a:p>
        </p:txBody>
      </p:sp>
      <p:sp>
        <p:nvSpPr>
          <p:cNvPr id="42" name="TextBox 41">
            <a:extLst>
              <a:ext uri="{FF2B5EF4-FFF2-40B4-BE49-F238E27FC236}">
                <a16:creationId xmlns:a16="http://schemas.microsoft.com/office/drawing/2014/main" id="{B3001D17-7148-4CC5-AD21-9D717A1B251F}"/>
              </a:ext>
            </a:extLst>
          </p:cNvPr>
          <p:cNvSpPr txBox="1"/>
          <p:nvPr/>
        </p:nvSpPr>
        <p:spPr>
          <a:xfrm>
            <a:off x="2491314" y="1298224"/>
            <a:ext cx="255198" cy="246221"/>
          </a:xfrm>
          <a:prstGeom prst="rect">
            <a:avLst/>
          </a:prstGeom>
          <a:noFill/>
        </p:spPr>
        <p:txBody>
          <a:bodyPr wrap="none" rtlCol="0">
            <a:spAutoFit/>
          </a:bodyPr>
          <a:lstStyle/>
          <a:p>
            <a:pPr algn="l"/>
            <a:r>
              <a:rPr lang="fr-FR" sz="1000" dirty="0"/>
              <a:t>1</a:t>
            </a:r>
            <a:endParaRPr lang="en-US" sz="1000" dirty="0" err="1"/>
          </a:p>
        </p:txBody>
      </p:sp>
      <p:sp>
        <p:nvSpPr>
          <p:cNvPr id="44" name="TextBox 43">
            <a:extLst>
              <a:ext uri="{FF2B5EF4-FFF2-40B4-BE49-F238E27FC236}">
                <a16:creationId xmlns:a16="http://schemas.microsoft.com/office/drawing/2014/main" id="{2ABA30F9-B7A4-410A-9C51-CC8AC87DADC5}"/>
              </a:ext>
            </a:extLst>
          </p:cNvPr>
          <p:cNvSpPr txBox="1"/>
          <p:nvPr/>
        </p:nvSpPr>
        <p:spPr>
          <a:xfrm>
            <a:off x="2967270" y="1290395"/>
            <a:ext cx="255198" cy="246221"/>
          </a:xfrm>
          <a:prstGeom prst="rect">
            <a:avLst/>
          </a:prstGeom>
          <a:noFill/>
        </p:spPr>
        <p:txBody>
          <a:bodyPr wrap="none" rtlCol="0">
            <a:spAutoFit/>
          </a:bodyPr>
          <a:lstStyle/>
          <a:p>
            <a:pPr algn="l"/>
            <a:r>
              <a:rPr lang="en-US" sz="1000" dirty="0"/>
              <a:t>2</a:t>
            </a:r>
            <a:endParaRPr lang="en-US" sz="1000" dirty="0" err="1"/>
          </a:p>
        </p:txBody>
      </p:sp>
      <p:sp>
        <p:nvSpPr>
          <p:cNvPr id="45" name="TextBox 44">
            <a:extLst>
              <a:ext uri="{FF2B5EF4-FFF2-40B4-BE49-F238E27FC236}">
                <a16:creationId xmlns:a16="http://schemas.microsoft.com/office/drawing/2014/main" id="{7FC91624-DAEF-47A5-8256-295D5C2FFF42}"/>
              </a:ext>
            </a:extLst>
          </p:cNvPr>
          <p:cNvSpPr txBox="1"/>
          <p:nvPr/>
        </p:nvSpPr>
        <p:spPr>
          <a:xfrm>
            <a:off x="3424552" y="1298223"/>
            <a:ext cx="255198" cy="246221"/>
          </a:xfrm>
          <a:prstGeom prst="rect">
            <a:avLst/>
          </a:prstGeom>
          <a:noFill/>
        </p:spPr>
        <p:txBody>
          <a:bodyPr wrap="none" rtlCol="0">
            <a:spAutoFit/>
          </a:bodyPr>
          <a:lstStyle/>
          <a:p>
            <a:pPr algn="l"/>
            <a:r>
              <a:rPr lang="en-US" sz="1000" dirty="0"/>
              <a:t>3</a:t>
            </a:r>
            <a:endParaRPr lang="en-US" sz="1000" dirty="0" err="1"/>
          </a:p>
        </p:txBody>
      </p:sp>
      <p:sp>
        <p:nvSpPr>
          <p:cNvPr id="50" name="TextBox 49">
            <a:extLst>
              <a:ext uri="{FF2B5EF4-FFF2-40B4-BE49-F238E27FC236}">
                <a16:creationId xmlns:a16="http://schemas.microsoft.com/office/drawing/2014/main" id="{319BE388-01B5-4707-B1C4-15511540A4DD}"/>
              </a:ext>
            </a:extLst>
          </p:cNvPr>
          <p:cNvSpPr txBox="1"/>
          <p:nvPr/>
        </p:nvSpPr>
        <p:spPr>
          <a:xfrm>
            <a:off x="5319909" y="1377295"/>
            <a:ext cx="6390942" cy="1384995"/>
          </a:xfrm>
          <a:prstGeom prst="rect">
            <a:avLst/>
          </a:prstGeom>
          <a:noFill/>
        </p:spPr>
        <p:txBody>
          <a:bodyPr wrap="square" rtlCol="0">
            <a:spAutoFit/>
          </a:bodyPr>
          <a:lstStyle/>
          <a:p>
            <a:pPr marL="171450" indent="-171450" algn="l">
              <a:buFont typeface="Arial" panose="020B0604020202020204" pitchFamily="34" charset="0"/>
              <a:buChar char="•"/>
            </a:pPr>
            <a:r>
              <a:rPr lang="fr-FR" sz="1200" dirty="0"/>
              <a:t>1: front descendant sur X: </a:t>
            </a:r>
            <a:r>
              <a:rPr lang="fr-FR" sz="1200" dirty="0" err="1">
                <a:latin typeface="Courier New" panose="02070309020205020404" pitchFamily="49" charset="0"/>
                <a:cs typeface="Courier New" panose="02070309020205020404" pitchFamily="49" charset="0"/>
              </a:rPr>
              <a:t>x_callback</a:t>
            </a:r>
            <a:r>
              <a:rPr lang="fr-FR" sz="1200" dirty="0">
                <a:latin typeface="Courier New" panose="02070309020205020404" pitchFamily="49" charset="0"/>
                <a:cs typeface="Courier New" panose="02070309020205020404" pitchFamily="49" charset="0"/>
              </a:rPr>
              <a:t> </a:t>
            </a:r>
            <a:r>
              <a:rPr lang="fr-FR" sz="1200" dirty="0"/>
              <a:t>est appelée. Le niveau de Y </a:t>
            </a:r>
            <a:r>
              <a:rPr lang="fr-FR" sz="1200" dirty="0" err="1"/>
              <a:t>determine</a:t>
            </a:r>
            <a:r>
              <a:rPr lang="fr-FR" sz="1200" dirty="0"/>
              <a:t> l’</a:t>
            </a:r>
            <a:r>
              <a:rPr lang="fr-FR" sz="1200" dirty="0" err="1"/>
              <a:t>etat</a:t>
            </a:r>
            <a:r>
              <a:rPr lang="fr-FR" sz="1200" dirty="0"/>
              <a:t> suivant 1 ou 2 (ici l’</a:t>
            </a:r>
            <a:r>
              <a:rPr lang="fr-FR" sz="1200" dirty="0" err="1"/>
              <a:t>etat</a:t>
            </a:r>
            <a:r>
              <a:rPr lang="fr-FR" sz="1200" dirty="0"/>
              <a:t> suivant sera 2)</a:t>
            </a:r>
          </a:p>
          <a:p>
            <a:pPr marL="171450" indent="-171450" algn="l">
              <a:buFont typeface="Arial" panose="020B0604020202020204" pitchFamily="34" charset="0"/>
              <a:buChar char="•"/>
            </a:pPr>
            <a:r>
              <a:rPr lang="fr-FR" sz="1200" dirty="0"/>
              <a:t>2: front montant sur Y: </a:t>
            </a:r>
            <a:r>
              <a:rPr lang="fr-FR" sz="1200" dirty="0" err="1">
                <a:latin typeface="Courier New" panose="02070309020205020404" pitchFamily="49" charset="0"/>
                <a:cs typeface="Courier New" panose="02070309020205020404" pitchFamily="49" charset="0"/>
              </a:rPr>
              <a:t>y_callback</a:t>
            </a:r>
            <a:r>
              <a:rPr lang="fr-FR" sz="1200" dirty="0">
                <a:latin typeface="Courier New" panose="02070309020205020404" pitchFamily="49" charset="0"/>
                <a:cs typeface="Courier New" panose="02070309020205020404" pitchFamily="49" charset="0"/>
              </a:rPr>
              <a:t> </a:t>
            </a:r>
            <a:r>
              <a:rPr lang="fr-FR" sz="1200" dirty="0"/>
              <a:t>est appelée. Si Y vaut 1 et X vaut 0 on passe à l’</a:t>
            </a:r>
            <a:r>
              <a:rPr lang="fr-FR" sz="1200" dirty="0" err="1"/>
              <a:t>etat</a:t>
            </a:r>
            <a:r>
              <a:rPr lang="fr-FR" sz="1200" dirty="0"/>
              <a:t> 3</a:t>
            </a:r>
          </a:p>
          <a:p>
            <a:pPr marL="171450" indent="-171450">
              <a:buFont typeface="Arial" panose="020B0604020202020204" pitchFamily="34" charset="0"/>
              <a:buChar char="•"/>
            </a:pPr>
            <a:r>
              <a:rPr lang="fr-FR" sz="1200" dirty="0"/>
              <a:t>3: front montant sur X: </a:t>
            </a:r>
            <a:r>
              <a:rPr lang="fr-FR" sz="1200" dirty="0" err="1">
                <a:latin typeface="Courier New" panose="02070309020205020404" pitchFamily="49" charset="0"/>
                <a:cs typeface="Courier New" panose="02070309020205020404" pitchFamily="49" charset="0"/>
              </a:rPr>
              <a:t>x_callback</a:t>
            </a:r>
            <a:r>
              <a:rPr lang="fr-FR" sz="1200" dirty="0">
                <a:latin typeface="Courier New" panose="02070309020205020404" pitchFamily="49" charset="0"/>
                <a:cs typeface="Courier New" panose="02070309020205020404" pitchFamily="49" charset="0"/>
              </a:rPr>
              <a:t> </a:t>
            </a:r>
            <a:r>
              <a:rPr lang="fr-FR" sz="1200" dirty="0"/>
              <a:t>est appelée. Si on est dans l’</a:t>
            </a:r>
            <a:r>
              <a:rPr lang="fr-FR" sz="1200" dirty="0" err="1"/>
              <a:t>etat</a:t>
            </a:r>
            <a:r>
              <a:rPr lang="fr-FR" sz="1200" dirty="0"/>
              <a:t> 3 on met à jour le compteur et on </a:t>
            </a:r>
            <a:r>
              <a:rPr lang="fr-FR" sz="1200" dirty="0" err="1"/>
              <a:t>reinitialise</a:t>
            </a:r>
            <a:r>
              <a:rPr lang="fr-FR" sz="1200" dirty="0"/>
              <a:t> l’</a:t>
            </a:r>
            <a:r>
              <a:rPr lang="fr-FR" sz="1200" dirty="0" err="1"/>
              <a:t>etat</a:t>
            </a:r>
            <a:r>
              <a:rPr lang="fr-FR" sz="1200" dirty="0"/>
              <a:t> à 0</a:t>
            </a:r>
          </a:p>
          <a:p>
            <a:pPr marL="171450" indent="-171450" algn="l">
              <a:buFont typeface="Arial" panose="020B0604020202020204" pitchFamily="34" charset="0"/>
              <a:buChar char="•"/>
            </a:pPr>
            <a:endParaRPr lang="fr-FR" sz="1200" dirty="0"/>
          </a:p>
        </p:txBody>
      </p:sp>
      <p:sp>
        <p:nvSpPr>
          <p:cNvPr id="36" name="Rectangle 35">
            <a:extLst>
              <a:ext uri="{FF2B5EF4-FFF2-40B4-BE49-F238E27FC236}">
                <a16:creationId xmlns:a16="http://schemas.microsoft.com/office/drawing/2014/main" id="{153582DA-407F-43F9-8D2B-E75D6378883D}"/>
              </a:ext>
            </a:extLst>
          </p:cNvPr>
          <p:cNvSpPr/>
          <p:nvPr/>
        </p:nvSpPr>
        <p:spPr>
          <a:xfrm>
            <a:off x="2166632" y="194623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45">
            <a:extLst>
              <a:ext uri="{FF2B5EF4-FFF2-40B4-BE49-F238E27FC236}">
                <a16:creationId xmlns:a16="http://schemas.microsoft.com/office/drawing/2014/main" id="{189DA7B6-0543-46B7-8D48-9BEBB8F981AB}"/>
              </a:ext>
            </a:extLst>
          </p:cNvPr>
          <p:cNvSpPr/>
          <p:nvPr/>
        </p:nvSpPr>
        <p:spPr>
          <a:xfrm>
            <a:off x="3012048" y="1954262"/>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47">
            <a:extLst>
              <a:ext uri="{FF2B5EF4-FFF2-40B4-BE49-F238E27FC236}">
                <a16:creationId xmlns:a16="http://schemas.microsoft.com/office/drawing/2014/main" id="{A5E89B02-B07E-4322-B61C-5E0CB8F3FEE9}"/>
              </a:ext>
            </a:extLst>
          </p:cNvPr>
          <p:cNvSpPr/>
          <p:nvPr/>
        </p:nvSpPr>
        <p:spPr>
          <a:xfrm>
            <a:off x="2655913" y="3041913"/>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50">
            <a:extLst>
              <a:ext uri="{FF2B5EF4-FFF2-40B4-BE49-F238E27FC236}">
                <a16:creationId xmlns:a16="http://schemas.microsoft.com/office/drawing/2014/main" id="{F60B52C3-2EDF-441F-AC5E-047D9DA84F16}"/>
              </a:ext>
            </a:extLst>
          </p:cNvPr>
          <p:cNvSpPr/>
          <p:nvPr/>
        </p:nvSpPr>
        <p:spPr>
          <a:xfrm>
            <a:off x="3483689" y="3070790"/>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TextBox 51">
            <a:extLst>
              <a:ext uri="{FF2B5EF4-FFF2-40B4-BE49-F238E27FC236}">
                <a16:creationId xmlns:a16="http://schemas.microsoft.com/office/drawing/2014/main" id="{871CBB90-9346-4138-AB2F-D41C4257D4E1}"/>
              </a:ext>
            </a:extLst>
          </p:cNvPr>
          <p:cNvSpPr txBox="1"/>
          <p:nvPr/>
        </p:nvSpPr>
        <p:spPr>
          <a:xfrm>
            <a:off x="2290405" y="1512573"/>
            <a:ext cx="694421" cy="246221"/>
          </a:xfrm>
          <a:prstGeom prst="rect">
            <a:avLst/>
          </a:prstGeom>
          <a:noFill/>
        </p:spPr>
        <p:txBody>
          <a:bodyPr wrap="none" rtlCol="0">
            <a:spAutoFit/>
          </a:bodyPr>
          <a:lstStyle/>
          <a:p>
            <a:pPr algn="l"/>
            <a:r>
              <a:rPr lang="fr-FR" sz="1000" dirty="0"/>
              <a:t>Rebonds</a:t>
            </a:r>
            <a:endParaRPr lang="en-US" sz="1000" dirty="0" err="1"/>
          </a:p>
        </p:txBody>
      </p:sp>
      <p:cxnSp>
        <p:nvCxnSpPr>
          <p:cNvPr id="53" name="Straight Arrow Connector 52">
            <a:extLst>
              <a:ext uri="{FF2B5EF4-FFF2-40B4-BE49-F238E27FC236}">
                <a16:creationId xmlns:a16="http://schemas.microsoft.com/office/drawing/2014/main" id="{4E6CBC93-AAF1-4142-8385-AB4B48F0634F}"/>
              </a:ext>
            </a:extLst>
          </p:cNvPr>
          <p:cNvCxnSpPr>
            <a:cxnSpLocks/>
          </p:cNvCxnSpPr>
          <p:nvPr/>
        </p:nvCxnSpPr>
        <p:spPr>
          <a:xfrm flipH="1">
            <a:off x="2189492" y="1677554"/>
            <a:ext cx="245165" cy="26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AA2DD9-87CA-4912-9585-507FD58D1313}"/>
              </a:ext>
            </a:extLst>
          </p:cNvPr>
          <p:cNvCxnSpPr>
            <a:cxnSpLocks/>
          </p:cNvCxnSpPr>
          <p:nvPr/>
        </p:nvCxnSpPr>
        <p:spPr>
          <a:xfrm>
            <a:off x="2753048" y="1701748"/>
            <a:ext cx="242297" cy="26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2D2649A-8220-40CB-903A-6ACBA320245A}"/>
              </a:ext>
            </a:extLst>
          </p:cNvPr>
          <p:cNvSpPr/>
          <p:nvPr/>
        </p:nvSpPr>
        <p:spPr>
          <a:xfrm>
            <a:off x="2615369" y="194622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6" name="Straight Arrow Connector 55">
            <a:extLst>
              <a:ext uri="{FF2B5EF4-FFF2-40B4-BE49-F238E27FC236}">
                <a16:creationId xmlns:a16="http://schemas.microsoft.com/office/drawing/2014/main" id="{8C29C66F-AAAD-4F04-AF8D-B5432B317A5D}"/>
              </a:ext>
            </a:extLst>
          </p:cNvPr>
          <p:cNvCxnSpPr>
            <a:cxnSpLocks/>
          </p:cNvCxnSpPr>
          <p:nvPr/>
        </p:nvCxnSpPr>
        <p:spPr>
          <a:xfrm flipH="1">
            <a:off x="2638229" y="1681792"/>
            <a:ext cx="18637" cy="26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18D2426-731A-4E14-B2DA-66981B5F577A}"/>
              </a:ext>
            </a:extLst>
          </p:cNvPr>
          <p:cNvPicPr>
            <a:picLocks noChangeAspect="1"/>
          </p:cNvPicPr>
          <p:nvPr/>
        </p:nvPicPr>
        <p:blipFill>
          <a:blip r:embed="rId3"/>
          <a:stretch>
            <a:fillRect/>
          </a:stretch>
        </p:blipFill>
        <p:spPr>
          <a:xfrm>
            <a:off x="5174026" y="2954308"/>
            <a:ext cx="6772640" cy="3237176"/>
          </a:xfrm>
          <a:prstGeom prst="rect">
            <a:avLst/>
          </a:prstGeom>
        </p:spPr>
      </p:pic>
      <p:sp>
        <p:nvSpPr>
          <p:cNvPr id="34" name="Rectangle: Beveled 33">
            <a:extLst>
              <a:ext uri="{FF2B5EF4-FFF2-40B4-BE49-F238E27FC236}">
                <a16:creationId xmlns:a16="http://schemas.microsoft.com/office/drawing/2014/main" id="{3EE845F3-471F-49B1-BA30-63CA5FACE393}"/>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522246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0" y="965201"/>
            <a:ext cx="12195175" cy="5129036"/>
          </a:xfrm>
        </p:spPr>
        <p:txBody>
          <a:bodyPr numCol="2"/>
          <a:lstStyle/>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00"/>
                </a:solidFill>
                <a:highlight>
                  <a:srgbClr val="FFFFFF"/>
                </a:highlight>
                <a:latin typeface="Source Code Pro" panose="020B0509030403020204" pitchFamily="49" charset="0"/>
                <a:ea typeface="Source Code Pro" panose="020B0509030403020204" pitchFamily="49" charset="0"/>
              </a:rPr>
              <a:t>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pin_x</a:t>
            </a:r>
          </a:p>
          <a:p>
            <a:pPr marL="0" indent="0">
              <a:spcBef>
                <a:spcPts val="0"/>
              </a:spcBef>
              <a:buNone/>
            </a:pP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s-E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endParaRPr lang="es-E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x_Irq</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IRQ_RISING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x_Callback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y_Irq</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IRQ_RISING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Mise à jour du compteur en fin de machine d'état + reset de la machine d'état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cnt_update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user_cb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x_Callback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Démarrage de la machine d'état</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y = 0 =&gt; next state = 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y = 1 =&gt; next state = 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Fin de la machine d'état pour le cas incrément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falling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 puis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y et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cnt_update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y_Callback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Fin de la machine d'état pour le cas décrément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falling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 puis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x et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rising</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edge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cnt_update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Front montant de y pour le cas incrément</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state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resetCallBack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printCallBack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value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pin_vpp = Pin('X4',Pin.OUT)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pin_vpp.value(1)</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printCallBack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signaux</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roue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codeuse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resetCallBack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signal bouton et sa fonction</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72</a:t>
            </a:fld>
            <a:endParaRPr lang="fr-FR" dirty="0"/>
          </a:p>
        </p:txBody>
      </p:sp>
      <p:sp>
        <p:nvSpPr>
          <p:cNvPr id="6" name="Rectangle: Beveled 5">
            <a:extLst>
              <a:ext uri="{FF2B5EF4-FFF2-40B4-BE49-F238E27FC236}">
                <a16:creationId xmlns:a16="http://schemas.microsoft.com/office/drawing/2014/main" id="{98A5B040-41D6-4659-B8EA-0C832CDA57AF}"/>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826674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2EAAD-5915-4462-AF3A-A152EBD8B8C7}"/>
              </a:ext>
            </a:extLst>
          </p:cNvPr>
          <p:cNvSpPr>
            <a:spLocks noGrp="1"/>
          </p:cNvSpPr>
          <p:nvPr>
            <p:ph type="title"/>
          </p:nvPr>
        </p:nvSpPr>
        <p:spPr>
          <a:xfrm>
            <a:off x="300116" y="0"/>
            <a:ext cx="11612182" cy="1305227"/>
          </a:xfrm>
        </p:spPr>
        <p:txBody>
          <a:bodyPr anchor="ctr">
            <a:normAutofit/>
          </a:bodyPr>
          <a:lstStyle/>
          <a:p>
            <a:r>
              <a:rPr lang="fr-FR" dirty="0"/>
              <a:t>Principe (version 3 avec interruptions)</a:t>
            </a:r>
            <a:endParaRPr lang="en-US" dirty="0"/>
          </a:p>
        </p:txBody>
      </p:sp>
      <p:sp>
        <p:nvSpPr>
          <p:cNvPr id="4" name="Footer Placeholder 3">
            <a:extLst>
              <a:ext uri="{FF2B5EF4-FFF2-40B4-BE49-F238E27FC236}">
                <a16:creationId xmlns:a16="http://schemas.microsoft.com/office/drawing/2014/main" id="{4EB24CF2-2CA4-4277-B4F8-5D296F192697}"/>
              </a:ext>
            </a:extLst>
          </p:cNvPr>
          <p:cNvSpPr>
            <a:spLocks noGrp="1"/>
          </p:cNvSpPr>
          <p:nvPr>
            <p:ph type="ftr" sz="quarter" idx="11"/>
          </p:nvPr>
        </p:nvSpPr>
        <p:spPr>
          <a:xfrm>
            <a:off x="6072181" y="6332434"/>
            <a:ext cx="5484742" cy="292622"/>
          </a:xfrm>
        </p:spPr>
        <p:txBody>
          <a:bodyPr anchor="b">
            <a:normAutofit/>
          </a:bodyPr>
          <a:lstStyle/>
          <a:p>
            <a:pPr>
              <a:spcAft>
                <a:spcPts val="600"/>
              </a:spcAft>
            </a:pPr>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E7AF63B-D719-405D-8118-FF0F01A5036F}"/>
              </a:ext>
            </a:extLst>
          </p:cNvPr>
          <p:cNvSpPr>
            <a:spLocks noGrp="1"/>
          </p:cNvSpPr>
          <p:nvPr>
            <p:ph type="sldNum" sz="quarter" idx="12"/>
          </p:nvPr>
        </p:nvSpPr>
        <p:spPr>
          <a:xfrm>
            <a:off x="11613285" y="6332434"/>
            <a:ext cx="411111" cy="292622"/>
          </a:xfrm>
        </p:spPr>
        <p:txBody>
          <a:bodyPr anchor="b">
            <a:normAutofit/>
          </a:bodyPr>
          <a:lstStyle/>
          <a:p>
            <a:pPr>
              <a:spcAft>
                <a:spcPts val="600"/>
              </a:spcAft>
            </a:pPr>
            <a:fld id="{5B31B9E4-8E4D-4C86-BFD7-412B282B373B}" type="slidenum">
              <a:rPr lang="fr-FR" smtClean="0"/>
              <a:pPr>
                <a:spcAft>
                  <a:spcPts val="600"/>
                </a:spcAft>
              </a:pPr>
              <a:t>73</a:t>
            </a:fld>
            <a:endParaRPr lang="fr-FR"/>
          </a:p>
        </p:txBody>
      </p:sp>
      <p:cxnSp>
        <p:nvCxnSpPr>
          <p:cNvPr id="12" name="Connector: Elbow 11">
            <a:extLst>
              <a:ext uri="{FF2B5EF4-FFF2-40B4-BE49-F238E27FC236}">
                <a16:creationId xmlns:a16="http://schemas.microsoft.com/office/drawing/2014/main" id="{131142CB-8DA8-4FBB-B30E-2D103985EAE5}"/>
              </a:ext>
            </a:extLst>
          </p:cNvPr>
          <p:cNvCxnSpPr/>
          <p:nvPr/>
        </p:nvCxnSpPr>
        <p:spPr>
          <a:xfrm>
            <a:off x="1342657" y="1952214"/>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A735F2-ACA4-4EAA-9F00-0B528FAD0059}"/>
              </a:ext>
            </a:extLst>
          </p:cNvPr>
          <p:cNvCxnSpPr>
            <a:cxnSpLocks/>
          </p:cNvCxnSpPr>
          <p:nvPr/>
        </p:nvCxnSpPr>
        <p:spPr>
          <a:xfrm flipV="1">
            <a:off x="2276395" y="1946238"/>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0304C37-2554-44A6-AEB9-86778E6BD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835" y="0"/>
            <a:ext cx="1942446" cy="1377295"/>
          </a:xfrm>
          <a:prstGeom prst="rect">
            <a:avLst/>
          </a:prstGeom>
        </p:spPr>
      </p:pic>
      <p:sp>
        <p:nvSpPr>
          <p:cNvPr id="22" name="TextBox 21">
            <a:extLst>
              <a:ext uri="{FF2B5EF4-FFF2-40B4-BE49-F238E27FC236}">
                <a16:creationId xmlns:a16="http://schemas.microsoft.com/office/drawing/2014/main" id="{EE723503-B2D1-49E4-AFFD-0353968B2F77}"/>
              </a:ext>
            </a:extLst>
          </p:cNvPr>
          <p:cNvSpPr txBox="1"/>
          <p:nvPr/>
        </p:nvSpPr>
        <p:spPr>
          <a:xfrm>
            <a:off x="778859" y="1823127"/>
            <a:ext cx="468398" cy="246221"/>
          </a:xfrm>
          <a:prstGeom prst="rect">
            <a:avLst/>
          </a:prstGeom>
          <a:noFill/>
        </p:spPr>
        <p:txBody>
          <a:bodyPr wrap="none" rtlCol="0">
            <a:spAutoFit/>
          </a:bodyPr>
          <a:lstStyle/>
          <a:p>
            <a:pPr algn="l"/>
            <a:r>
              <a:rPr lang="fr-FR" sz="1000" dirty="0"/>
              <a:t>Plein</a:t>
            </a:r>
            <a:endParaRPr lang="en-US" sz="1000" dirty="0" err="1"/>
          </a:p>
        </p:txBody>
      </p:sp>
      <p:sp>
        <p:nvSpPr>
          <p:cNvPr id="23" name="TextBox 22">
            <a:extLst>
              <a:ext uri="{FF2B5EF4-FFF2-40B4-BE49-F238E27FC236}">
                <a16:creationId xmlns:a16="http://schemas.microsoft.com/office/drawing/2014/main" id="{7E928A44-A56F-4822-A6AC-943A5CED6B84}"/>
              </a:ext>
            </a:extLst>
          </p:cNvPr>
          <p:cNvSpPr txBox="1"/>
          <p:nvPr/>
        </p:nvSpPr>
        <p:spPr>
          <a:xfrm>
            <a:off x="778859" y="2593280"/>
            <a:ext cx="526106" cy="246221"/>
          </a:xfrm>
          <a:prstGeom prst="rect">
            <a:avLst/>
          </a:prstGeom>
          <a:noFill/>
        </p:spPr>
        <p:txBody>
          <a:bodyPr wrap="none" rtlCol="0">
            <a:spAutoFit/>
          </a:bodyPr>
          <a:lstStyle/>
          <a:p>
            <a:pPr algn="l"/>
            <a:r>
              <a:rPr lang="fr-FR" sz="1000" dirty="0"/>
              <a:t>Creux</a:t>
            </a:r>
            <a:endParaRPr lang="en-US" sz="1000" dirty="0" err="1"/>
          </a:p>
        </p:txBody>
      </p:sp>
      <p:sp>
        <p:nvSpPr>
          <p:cNvPr id="24" name="TextBox 23">
            <a:extLst>
              <a:ext uri="{FF2B5EF4-FFF2-40B4-BE49-F238E27FC236}">
                <a16:creationId xmlns:a16="http://schemas.microsoft.com/office/drawing/2014/main" id="{8C3EE105-CBAE-42A4-8AFA-154558AF36B7}"/>
              </a:ext>
            </a:extLst>
          </p:cNvPr>
          <p:cNvSpPr txBox="1"/>
          <p:nvPr/>
        </p:nvSpPr>
        <p:spPr>
          <a:xfrm>
            <a:off x="301982" y="2208203"/>
            <a:ext cx="269626" cy="246221"/>
          </a:xfrm>
          <a:prstGeom prst="rect">
            <a:avLst/>
          </a:prstGeom>
          <a:noFill/>
        </p:spPr>
        <p:txBody>
          <a:bodyPr wrap="none" rtlCol="0">
            <a:spAutoFit/>
          </a:bodyPr>
          <a:lstStyle/>
          <a:p>
            <a:pPr algn="l"/>
            <a:r>
              <a:rPr lang="en-US" sz="1000" dirty="0"/>
              <a:t>Y</a:t>
            </a:r>
            <a:endParaRPr lang="en-US" sz="1000" dirty="0" err="1"/>
          </a:p>
        </p:txBody>
      </p:sp>
      <p:cxnSp>
        <p:nvCxnSpPr>
          <p:cNvPr id="25" name="Connector: Elbow 24">
            <a:extLst>
              <a:ext uri="{FF2B5EF4-FFF2-40B4-BE49-F238E27FC236}">
                <a16:creationId xmlns:a16="http://schemas.microsoft.com/office/drawing/2014/main" id="{E1873C50-464B-4508-B19F-218A2579C805}"/>
              </a:ext>
            </a:extLst>
          </p:cNvPr>
          <p:cNvCxnSpPr/>
          <p:nvPr/>
        </p:nvCxnSpPr>
        <p:spPr>
          <a:xfrm>
            <a:off x="1819534" y="3050693"/>
            <a:ext cx="1593668" cy="764177"/>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105ED7-91E3-443A-AA48-534C947CC26B}"/>
              </a:ext>
            </a:extLst>
          </p:cNvPr>
          <p:cNvCxnSpPr>
            <a:cxnSpLocks/>
          </p:cNvCxnSpPr>
          <p:nvPr/>
        </p:nvCxnSpPr>
        <p:spPr>
          <a:xfrm flipV="1">
            <a:off x="2753272" y="3044717"/>
            <a:ext cx="1620264" cy="77015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EB19D8-5FFC-46F1-BA0F-6BED9767A252}"/>
              </a:ext>
            </a:extLst>
          </p:cNvPr>
          <p:cNvSpPr txBox="1"/>
          <p:nvPr/>
        </p:nvSpPr>
        <p:spPr>
          <a:xfrm>
            <a:off x="746928" y="2954308"/>
            <a:ext cx="468398" cy="246221"/>
          </a:xfrm>
          <a:prstGeom prst="rect">
            <a:avLst/>
          </a:prstGeom>
          <a:noFill/>
        </p:spPr>
        <p:txBody>
          <a:bodyPr wrap="none" rtlCol="0">
            <a:spAutoFit/>
          </a:bodyPr>
          <a:lstStyle/>
          <a:p>
            <a:pPr algn="l"/>
            <a:r>
              <a:rPr lang="fr-FR" sz="1000" dirty="0"/>
              <a:t>Plein</a:t>
            </a:r>
            <a:endParaRPr lang="en-US" sz="1000" dirty="0" err="1"/>
          </a:p>
        </p:txBody>
      </p:sp>
      <p:sp>
        <p:nvSpPr>
          <p:cNvPr id="28" name="TextBox 27">
            <a:extLst>
              <a:ext uri="{FF2B5EF4-FFF2-40B4-BE49-F238E27FC236}">
                <a16:creationId xmlns:a16="http://schemas.microsoft.com/office/drawing/2014/main" id="{05B7DC47-D9EE-4359-9672-A01641519481}"/>
              </a:ext>
            </a:extLst>
          </p:cNvPr>
          <p:cNvSpPr txBox="1"/>
          <p:nvPr/>
        </p:nvSpPr>
        <p:spPr>
          <a:xfrm>
            <a:off x="746928" y="3724461"/>
            <a:ext cx="526106" cy="246221"/>
          </a:xfrm>
          <a:prstGeom prst="rect">
            <a:avLst/>
          </a:prstGeom>
          <a:noFill/>
        </p:spPr>
        <p:txBody>
          <a:bodyPr wrap="none" rtlCol="0">
            <a:spAutoFit/>
          </a:bodyPr>
          <a:lstStyle/>
          <a:p>
            <a:pPr algn="l"/>
            <a:r>
              <a:rPr lang="fr-FR" sz="1000" dirty="0"/>
              <a:t>Creux</a:t>
            </a:r>
            <a:endParaRPr lang="en-US" sz="1000" dirty="0" err="1"/>
          </a:p>
        </p:txBody>
      </p:sp>
      <p:sp>
        <p:nvSpPr>
          <p:cNvPr id="29" name="TextBox 28">
            <a:extLst>
              <a:ext uri="{FF2B5EF4-FFF2-40B4-BE49-F238E27FC236}">
                <a16:creationId xmlns:a16="http://schemas.microsoft.com/office/drawing/2014/main" id="{9EF31962-5FCA-4FDE-A7F2-5C2CB8F59C36}"/>
              </a:ext>
            </a:extLst>
          </p:cNvPr>
          <p:cNvSpPr txBox="1"/>
          <p:nvPr/>
        </p:nvSpPr>
        <p:spPr>
          <a:xfrm>
            <a:off x="270051" y="3339384"/>
            <a:ext cx="269626" cy="246221"/>
          </a:xfrm>
          <a:prstGeom prst="rect">
            <a:avLst/>
          </a:prstGeom>
          <a:noFill/>
        </p:spPr>
        <p:txBody>
          <a:bodyPr wrap="none" rtlCol="0">
            <a:spAutoFit/>
          </a:bodyPr>
          <a:lstStyle/>
          <a:p>
            <a:pPr algn="l"/>
            <a:r>
              <a:rPr lang="en-US" sz="1000" dirty="0"/>
              <a:t>X</a:t>
            </a:r>
            <a:endParaRPr lang="en-US" sz="1000" dirty="0" err="1"/>
          </a:p>
        </p:txBody>
      </p:sp>
      <p:cxnSp>
        <p:nvCxnSpPr>
          <p:cNvPr id="37" name="Straight Connector 36">
            <a:extLst>
              <a:ext uri="{FF2B5EF4-FFF2-40B4-BE49-F238E27FC236}">
                <a16:creationId xmlns:a16="http://schemas.microsoft.com/office/drawing/2014/main" id="{4A106AF8-DCDC-48F2-BF67-4CD704147657}"/>
              </a:ext>
            </a:extLst>
          </p:cNvPr>
          <p:cNvCxnSpPr/>
          <p:nvPr/>
        </p:nvCxnSpPr>
        <p:spPr>
          <a:xfrm>
            <a:off x="1908486" y="144968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F04283-A9B6-4565-A490-CF98E9CCB7CE}"/>
              </a:ext>
            </a:extLst>
          </p:cNvPr>
          <p:cNvCxnSpPr/>
          <p:nvPr/>
        </p:nvCxnSpPr>
        <p:spPr>
          <a:xfrm>
            <a:off x="2056630" y="14610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420D06-C4A3-45A6-BCEB-82DC05F050CF}"/>
              </a:ext>
            </a:extLst>
          </p:cNvPr>
          <p:cNvCxnSpPr/>
          <p:nvPr/>
        </p:nvCxnSpPr>
        <p:spPr>
          <a:xfrm>
            <a:off x="2253708" y="146059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6F005E-9564-4496-AC31-8093A2953BC0}"/>
              </a:ext>
            </a:extLst>
          </p:cNvPr>
          <p:cNvSpPr txBox="1"/>
          <p:nvPr/>
        </p:nvSpPr>
        <p:spPr>
          <a:xfrm>
            <a:off x="1984281" y="1007963"/>
            <a:ext cx="2736647" cy="369332"/>
          </a:xfrm>
          <a:prstGeom prst="rect">
            <a:avLst/>
          </a:prstGeom>
          <a:noFill/>
        </p:spPr>
        <p:txBody>
          <a:bodyPr wrap="none" rtlCol="0">
            <a:spAutoFit/>
          </a:bodyPr>
          <a:lstStyle/>
          <a:p>
            <a:pPr algn="l"/>
            <a:r>
              <a:rPr lang="fr-FR" dirty="0"/>
              <a:t>Exemple en sens horaire</a:t>
            </a:r>
            <a:endParaRPr lang="en-US" dirty="0" err="1"/>
          </a:p>
        </p:txBody>
      </p:sp>
      <p:sp>
        <p:nvSpPr>
          <p:cNvPr id="42" name="TextBox 41">
            <a:extLst>
              <a:ext uri="{FF2B5EF4-FFF2-40B4-BE49-F238E27FC236}">
                <a16:creationId xmlns:a16="http://schemas.microsoft.com/office/drawing/2014/main" id="{B3001D17-7148-4CC5-AD21-9D717A1B251F}"/>
              </a:ext>
            </a:extLst>
          </p:cNvPr>
          <p:cNvSpPr txBox="1"/>
          <p:nvPr/>
        </p:nvSpPr>
        <p:spPr>
          <a:xfrm>
            <a:off x="1788998" y="1301444"/>
            <a:ext cx="255198" cy="246221"/>
          </a:xfrm>
          <a:prstGeom prst="rect">
            <a:avLst/>
          </a:prstGeom>
          <a:noFill/>
        </p:spPr>
        <p:txBody>
          <a:bodyPr wrap="none" rtlCol="0">
            <a:spAutoFit/>
          </a:bodyPr>
          <a:lstStyle/>
          <a:p>
            <a:pPr algn="l"/>
            <a:r>
              <a:rPr lang="en-US" sz="1000" dirty="0"/>
              <a:t>0</a:t>
            </a:r>
            <a:endParaRPr lang="en-US" sz="1000" dirty="0" err="1"/>
          </a:p>
        </p:txBody>
      </p:sp>
      <p:sp>
        <p:nvSpPr>
          <p:cNvPr id="44" name="TextBox 43">
            <a:extLst>
              <a:ext uri="{FF2B5EF4-FFF2-40B4-BE49-F238E27FC236}">
                <a16:creationId xmlns:a16="http://schemas.microsoft.com/office/drawing/2014/main" id="{2ABA30F9-B7A4-410A-9C51-CC8AC87DADC5}"/>
              </a:ext>
            </a:extLst>
          </p:cNvPr>
          <p:cNvSpPr txBox="1"/>
          <p:nvPr/>
        </p:nvSpPr>
        <p:spPr>
          <a:xfrm>
            <a:off x="2149401" y="1299226"/>
            <a:ext cx="255198" cy="246221"/>
          </a:xfrm>
          <a:prstGeom prst="rect">
            <a:avLst/>
          </a:prstGeom>
          <a:noFill/>
        </p:spPr>
        <p:txBody>
          <a:bodyPr wrap="none" rtlCol="0">
            <a:spAutoFit/>
          </a:bodyPr>
          <a:lstStyle/>
          <a:p>
            <a:pPr algn="l"/>
            <a:r>
              <a:rPr lang="en-US" sz="1000" dirty="0"/>
              <a:t>1</a:t>
            </a:r>
            <a:endParaRPr lang="en-US" sz="1000" dirty="0" err="1"/>
          </a:p>
        </p:txBody>
      </p:sp>
      <p:sp>
        <p:nvSpPr>
          <p:cNvPr id="45" name="TextBox 44">
            <a:extLst>
              <a:ext uri="{FF2B5EF4-FFF2-40B4-BE49-F238E27FC236}">
                <a16:creationId xmlns:a16="http://schemas.microsoft.com/office/drawing/2014/main" id="{7FC91624-DAEF-47A5-8256-295D5C2FFF42}"/>
              </a:ext>
            </a:extLst>
          </p:cNvPr>
          <p:cNvSpPr txBox="1"/>
          <p:nvPr/>
        </p:nvSpPr>
        <p:spPr>
          <a:xfrm>
            <a:off x="2606289" y="1298224"/>
            <a:ext cx="255198" cy="246221"/>
          </a:xfrm>
          <a:prstGeom prst="rect">
            <a:avLst/>
          </a:prstGeom>
          <a:noFill/>
        </p:spPr>
        <p:txBody>
          <a:bodyPr wrap="none" rtlCol="0">
            <a:spAutoFit/>
          </a:bodyPr>
          <a:lstStyle/>
          <a:p>
            <a:pPr algn="l"/>
            <a:r>
              <a:rPr lang="en-US" sz="1000" dirty="0"/>
              <a:t>2</a:t>
            </a:r>
            <a:endParaRPr lang="en-US" sz="1000" dirty="0" err="1"/>
          </a:p>
        </p:txBody>
      </p:sp>
      <p:sp>
        <p:nvSpPr>
          <p:cNvPr id="50" name="TextBox 49">
            <a:extLst>
              <a:ext uri="{FF2B5EF4-FFF2-40B4-BE49-F238E27FC236}">
                <a16:creationId xmlns:a16="http://schemas.microsoft.com/office/drawing/2014/main" id="{319BE388-01B5-4707-B1C4-15511540A4DD}"/>
              </a:ext>
            </a:extLst>
          </p:cNvPr>
          <p:cNvSpPr txBox="1"/>
          <p:nvPr/>
        </p:nvSpPr>
        <p:spPr>
          <a:xfrm>
            <a:off x="5319909" y="1377295"/>
            <a:ext cx="6390942" cy="830997"/>
          </a:xfrm>
          <a:prstGeom prst="rect">
            <a:avLst/>
          </a:prstGeom>
          <a:noFill/>
        </p:spPr>
        <p:txBody>
          <a:bodyPr wrap="square" rtlCol="0">
            <a:spAutoFit/>
          </a:bodyPr>
          <a:lstStyle/>
          <a:p>
            <a:pPr marL="171450" indent="-171450" algn="l">
              <a:buFont typeface="Arial" panose="020B0604020202020204" pitchFamily="34" charset="0"/>
              <a:buChar char="•"/>
            </a:pPr>
            <a:r>
              <a:rPr lang="fr-FR" sz="1200" dirty="0"/>
              <a:t>Une interruption </a:t>
            </a:r>
            <a:r>
              <a:rPr lang="fr-FR" sz="1200" dirty="0" err="1"/>
              <a:t>timer</a:t>
            </a:r>
            <a:r>
              <a:rPr lang="fr-FR" sz="1200" dirty="0"/>
              <a:t> est générés toutes les 2ms</a:t>
            </a:r>
          </a:p>
          <a:p>
            <a:pPr marL="171450" indent="-171450" algn="l">
              <a:buFont typeface="Arial" panose="020B0604020202020204" pitchFamily="34" charset="0"/>
              <a:buChar char="•"/>
            </a:pPr>
            <a:r>
              <a:rPr lang="fr-FR" sz="1200" dirty="0"/>
              <a:t>Les états de Y et X sont lus à chaque interruption pour progresser dans les </a:t>
            </a:r>
            <a:r>
              <a:rPr lang="fr-FR" sz="1200" dirty="0" err="1"/>
              <a:t>differents</a:t>
            </a:r>
            <a:r>
              <a:rPr lang="fr-FR" sz="1200" dirty="0"/>
              <a:t> états</a:t>
            </a:r>
          </a:p>
          <a:p>
            <a:pPr marL="171450" indent="-171450" algn="l">
              <a:buFont typeface="Arial" panose="020B0604020202020204" pitchFamily="34" charset="0"/>
              <a:buChar char="•"/>
            </a:pPr>
            <a:endParaRPr lang="fr-FR" sz="1200" dirty="0"/>
          </a:p>
        </p:txBody>
      </p:sp>
      <p:sp>
        <p:nvSpPr>
          <p:cNvPr id="36" name="Rectangle 35">
            <a:extLst>
              <a:ext uri="{FF2B5EF4-FFF2-40B4-BE49-F238E27FC236}">
                <a16:creationId xmlns:a16="http://schemas.microsoft.com/office/drawing/2014/main" id="{153582DA-407F-43F9-8D2B-E75D6378883D}"/>
              </a:ext>
            </a:extLst>
          </p:cNvPr>
          <p:cNvSpPr/>
          <p:nvPr/>
        </p:nvSpPr>
        <p:spPr>
          <a:xfrm>
            <a:off x="2166632" y="1946237"/>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45">
            <a:extLst>
              <a:ext uri="{FF2B5EF4-FFF2-40B4-BE49-F238E27FC236}">
                <a16:creationId xmlns:a16="http://schemas.microsoft.com/office/drawing/2014/main" id="{189DA7B6-0543-46B7-8D48-9BEBB8F981AB}"/>
              </a:ext>
            </a:extLst>
          </p:cNvPr>
          <p:cNvSpPr/>
          <p:nvPr/>
        </p:nvSpPr>
        <p:spPr>
          <a:xfrm>
            <a:off x="3012048" y="1954262"/>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47">
            <a:extLst>
              <a:ext uri="{FF2B5EF4-FFF2-40B4-BE49-F238E27FC236}">
                <a16:creationId xmlns:a16="http://schemas.microsoft.com/office/drawing/2014/main" id="{A5E89B02-B07E-4322-B61C-5E0CB8F3FEE9}"/>
              </a:ext>
            </a:extLst>
          </p:cNvPr>
          <p:cNvSpPr/>
          <p:nvPr/>
        </p:nvSpPr>
        <p:spPr>
          <a:xfrm>
            <a:off x="2655913" y="3041913"/>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50">
            <a:extLst>
              <a:ext uri="{FF2B5EF4-FFF2-40B4-BE49-F238E27FC236}">
                <a16:creationId xmlns:a16="http://schemas.microsoft.com/office/drawing/2014/main" id="{F60B52C3-2EDF-441F-AC5E-047D9DA84F16}"/>
              </a:ext>
            </a:extLst>
          </p:cNvPr>
          <p:cNvSpPr/>
          <p:nvPr/>
        </p:nvSpPr>
        <p:spPr>
          <a:xfrm>
            <a:off x="3483689" y="3070790"/>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TextBox 51">
            <a:extLst>
              <a:ext uri="{FF2B5EF4-FFF2-40B4-BE49-F238E27FC236}">
                <a16:creationId xmlns:a16="http://schemas.microsoft.com/office/drawing/2014/main" id="{871CBB90-9346-4138-AB2F-D41C4257D4E1}"/>
              </a:ext>
            </a:extLst>
          </p:cNvPr>
          <p:cNvSpPr txBox="1"/>
          <p:nvPr/>
        </p:nvSpPr>
        <p:spPr>
          <a:xfrm>
            <a:off x="2290405" y="1512573"/>
            <a:ext cx="694421" cy="246221"/>
          </a:xfrm>
          <a:prstGeom prst="rect">
            <a:avLst/>
          </a:prstGeom>
          <a:noFill/>
        </p:spPr>
        <p:txBody>
          <a:bodyPr wrap="none" rtlCol="0">
            <a:spAutoFit/>
          </a:bodyPr>
          <a:lstStyle/>
          <a:p>
            <a:pPr algn="l"/>
            <a:r>
              <a:rPr lang="fr-FR" sz="1000" dirty="0"/>
              <a:t>Rebonds</a:t>
            </a:r>
            <a:endParaRPr lang="en-US" sz="1000" dirty="0" err="1"/>
          </a:p>
        </p:txBody>
      </p:sp>
      <p:cxnSp>
        <p:nvCxnSpPr>
          <p:cNvPr id="53" name="Straight Arrow Connector 52">
            <a:extLst>
              <a:ext uri="{FF2B5EF4-FFF2-40B4-BE49-F238E27FC236}">
                <a16:creationId xmlns:a16="http://schemas.microsoft.com/office/drawing/2014/main" id="{4E6CBC93-AAF1-4142-8385-AB4B48F0634F}"/>
              </a:ext>
            </a:extLst>
          </p:cNvPr>
          <p:cNvCxnSpPr>
            <a:cxnSpLocks/>
          </p:cNvCxnSpPr>
          <p:nvPr/>
        </p:nvCxnSpPr>
        <p:spPr>
          <a:xfrm flipH="1">
            <a:off x="2189492" y="1677554"/>
            <a:ext cx="245165" cy="26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AA2DD9-87CA-4912-9585-507FD58D1313}"/>
              </a:ext>
            </a:extLst>
          </p:cNvPr>
          <p:cNvCxnSpPr>
            <a:cxnSpLocks/>
          </p:cNvCxnSpPr>
          <p:nvPr/>
        </p:nvCxnSpPr>
        <p:spPr>
          <a:xfrm>
            <a:off x="2753048" y="1701748"/>
            <a:ext cx="242297" cy="26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2D2649A-8220-40CB-903A-6ACBA320245A}"/>
              </a:ext>
            </a:extLst>
          </p:cNvPr>
          <p:cNvSpPr/>
          <p:nvPr/>
        </p:nvSpPr>
        <p:spPr>
          <a:xfrm>
            <a:off x="2615369" y="1946225"/>
            <a:ext cx="45719" cy="764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6" name="Straight Arrow Connector 55">
            <a:extLst>
              <a:ext uri="{FF2B5EF4-FFF2-40B4-BE49-F238E27FC236}">
                <a16:creationId xmlns:a16="http://schemas.microsoft.com/office/drawing/2014/main" id="{8C29C66F-AAAD-4F04-AF8D-B5432B317A5D}"/>
              </a:ext>
            </a:extLst>
          </p:cNvPr>
          <p:cNvCxnSpPr>
            <a:cxnSpLocks/>
          </p:cNvCxnSpPr>
          <p:nvPr/>
        </p:nvCxnSpPr>
        <p:spPr>
          <a:xfrm flipH="1">
            <a:off x="2638229" y="1681792"/>
            <a:ext cx="18637" cy="26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940E3A-07EC-42D5-8451-28FA18D92388}"/>
              </a:ext>
            </a:extLst>
          </p:cNvPr>
          <p:cNvCxnSpPr/>
          <p:nvPr/>
        </p:nvCxnSpPr>
        <p:spPr>
          <a:xfrm>
            <a:off x="2406108" y="144936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F0009D-C1EB-43D2-BB3B-A40CF0122B77}"/>
              </a:ext>
            </a:extLst>
          </p:cNvPr>
          <p:cNvCxnSpPr/>
          <p:nvPr/>
        </p:nvCxnSpPr>
        <p:spPr>
          <a:xfrm>
            <a:off x="2558508" y="14766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E177C00-3E0D-4C64-B7D2-1F28EE4F69C6}"/>
              </a:ext>
            </a:extLst>
          </p:cNvPr>
          <p:cNvCxnSpPr/>
          <p:nvPr/>
        </p:nvCxnSpPr>
        <p:spPr>
          <a:xfrm>
            <a:off x="2710908" y="148466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0990D18-3ED5-44D9-8E8E-9FCC12758383}"/>
              </a:ext>
            </a:extLst>
          </p:cNvPr>
          <p:cNvCxnSpPr/>
          <p:nvPr/>
        </p:nvCxnSpPr>
        <p:spPr>
          <a:xfrm>
            <a:off x="2864912" y="1484668"/>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5498A4-8875-4BDE-BDA8-638AAF25DC32}"/>
              </a:ext>
            </a:extLst>
          </p:cNvPr>
          <p:cNvCxnSpPr/>
          <p:nvPr/>
        </p:nvCxnSpPr>
        <p:spPr>
          <a:xfrm>
            <a:off x="2990037" y="14654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52FCDAC-2977-4180-B352-C724F9FDF96A}"/>
              </a:ext>
            </a:extLst>
          </p:cNvPr>
          <p:cNvCxnSpPr/>
          <p:nvPr/>
        </p:nvCxnSpPr>
        <p:spPr>
          <a:xfrm>
            <a:off x="3153670" y="14750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A88B236-8AD9-4536-ABBF-7DE8DEEF9B33}"/>
              </a:ext>
            </a:extLst>
          </p:cNvPr>
          <p:cNvCxnSpPr/>
          <p:nvPr/>
        </p:nvCxnSpPr>
        <p:spPr>
          <a:xfrm>
            <a:off x="3269172" y="147504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9304375-90E8-4185-ABA9-71F9257440CD}"/>
              </a:ext>
            </a:extLst>
          </p:cNvPr>
          <p:cNvCxnSpPr/>
          <p:nvPr/>
        </p:nvCxnSpPr>
        <p:spPr>
          <a:xfrm>
            <a:off x="3394301" y="1455793"/>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2A36C1-7A3D-4937-AF79-4EA68F608A14}"/>
              </a:ext>
            </a:extLst>
          </p:cNvPr>
          <p:cNvCxnSpPr/>
          <p:nvPr/>
        </p:nvCxnSpPr>
        <p:spPr>
          <a:xfrm>
            <a:off x="3529053" y="14654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CCD4248-D1FC-41AB-BB68-0EE6A1A97E9D}"/>
              </a:ext>
            </a:extLst>
          </p:cNvPr>
          <p:cNvCxnSpPr/>
          <p:nvPr/>
        </p:nvCxnSpPr>
        <p:spPr>
          <a:xfrm>
            <a:off x="3654181" y="1465416"/>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41DAA0-ED46-418B-9DE0-F9A8C67A689F}"/>
              </a:ext>
            </a:extLst>
          </p:cNvPr>
          <p:cNvCxnSpPr/>
          <p:nvPr/>
        </p:nvCxnSpPr>
        <p:spPr>
          <a:xfrm>
            <a:off x="3779309" y="1465417"/>
            <a:ext cx="0" cy="4412235"/>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A0222DB-852F-4211-A05B-FBF9F1F32557}"/>
              </a:ext>
            </a:extLst>
          </p:cNvPr>
          <p:cNvSpPr txBox="1"/>
          <p:nvPr/>
        </p:nvSpPr>
        <p:spPr>
          <a:xfrm>
            <a:off x="3046828" y="1304636"/>
            <a:ext cx="255198" cy="246221"/>
          </a:xfrm>
          <a:prstGeom prst="rect">
            <a:avLst/>
          </a:prstGeom>
          <a:noFill/>
        </p:spPr>
        <p:txBody>
          <a:bodyPr wrap="none" rtlCol="0">
            <a:spAutoFit/>
          </a:bodyPr>
          <a:lstStyle/>
          <a:p>
            <a:pPr algn="l"/>
            <a:r>
              <a:rPr lang="en-US" sz="1000" dirty="0"/>
              <a:t>3</a:t>
            </a:r>
            <a:endParaRPr lang="en-US" sz="1000" dirty="0" err="1"/>
          </a:p>
        </p:txBody>
      </p:sp>
      <p:sp>
        <p:nvSpPr>
          <p:cNvPr id="63" name="TextBox 62">
            <a:extLst>
              <a:ext uri="{FF2B5EF4-FFF2-40B4-BE49-F238E27FC236}">
                <a16:creationId xmlns:a16="http://schemas.microsoft.com/office/drawing/2014/main" id="{13C96CA4-FA93-4CC5-8EA2-1D0592A694DE}"/>
              </a:ext>
            </a:extLst>
          </p:cNvPr>
          <p:cNvSpPr txBox="1"/>
          <p:nvPr/>
        </p:nvSpPr>
        <p:spPr>
          <a:xfrm>
            <a:off x="3536845" y="1304636"/>
            <a:ext cx="255198" cy="246221"/>
          </a:xfrm>
          <a:prstGeom prst="rect">
            <a:avLst/>
          </a:prstGeom>
          <a:noFill/>
        </p:spPr>
        <p:txBody>
          <a:bodyPr wrap="none" rtlCol="0">
            <a:spAutoFit/>
          </a:bodyPr>
          <a:lstStyle/>
          <a:p>
            <a:pPr algn="l"/>
            <a:r>
              <a:rPr lang="en-US" sz="1000" dirty="0"/>
              <a:t>4</a:t>
            </a:r>
            <a:endParaRPr lang="en-US" sz="1000" dirty="0" err="1"/>
          </a:p>
        </p:txBody>
      </p:sp>
      <p:pic>
        <p:nvPicPr>
          <p:cNvPr id="6" name="Picture 5">
            <a:extLst>
              <a:ext uri="{FF2B5EF4-FFF2-40B4-BE49-F238E27FC236}">
                <a16:creationId xmlns:a16="http://schemas.microsoft.com/office/drawing/2014/main" id="{716C2D04-2872-4BF0-BE9E-1ADF6C8DE60C}"/>
              </a:ext>
            </a:extLst>
          </p:cNvPr>
          <p:cNvPicPr>
            <a:picLocks noChangeAspect="1"/>
          </p:cNvPicPr>
          <p:nvPr/>
        </p:nvPicPr>
        <p:blipFill>
          <a:blip r:embed="rId3"/>
          <a:stretch>
            <a:fillRect/>
          </a:stretch>
        </p:blipFill>
        <p:spPr>
          <a:xfrm>
            <a:off x="5498244" y="2126952"/>
            <a:ext cx="5484742" cy="4285794"/>
          </a:xfrm>
          <a:prstGeom prst="rect">
            <a:avLst/>
          </a:prstGeom>
        </p:spPr>
      </p:pic>
      <p:sp>
        <p:nvSpPr>
          <p:cNvPr id="64" name="Rectangle: Beveled 63">
            <a:extLst>
              <a:ext uri="{FF2B5EF4-FFF2-40B4-BE49-F238E27FC236}">
                <a16:creationId xmlns:a16="http://schemas.microsoft.com/office/drawing/2014/main" id="{2592949A-9045-40C0-A6DF-7D8D55A4A980}"/>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103364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AEC71-B580-48E7-B171-9D143D02E8E6}"/>
              </a:ext>
            </a:extLst>
          </p:cNvPr>
          <p:cNvSpPr>
            <a:spLocks noGrp="1"/>
          </p:cNvSpPr>
          <p:nvPr>
            <p:ph idx="1"/>
          </p:nvPr>
        </p:nvSpPr>
        <p:spPr>
          <a:xfrm>
            <a:off x="300117" y="965201"/>
            <a:ext cx="11594944" cy="5129036"/>
          </a:xfrm>
        </p:spPr>
        <p:txBody>
          <a:bodyPr numCol="2"/>
          <a:lstStyle/>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Pin</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pyb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 = Pin('X4',Pin.OUT)</a:t>
            </a: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pin_vpp.value(1)</a:t>
            </a:r>
            <a:endParaRPr lang="en-US" sz="80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class</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00"/>
                </a:solidFill>
                <a:highlight>
                  <a:srgbClr val="FFFFFF"/>
                </a:highlight>
                <a:latin typeface="Source Code Pro" panose="020B0509030403020204" pitchFamily="49" charset="0"/>
                <a:ea typeface="Source Code Pro" panose="020B0509030403020204" pitchFamily="49" charset="0"/>
              </a:rPr>
              <a:t>Encoder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init</a:t>
            </a:r>
            <a:r>
              <a:rPr lang="en-US" sz="800" b="0" dirty="0">
                <a:solidFill>
                  <a:srgbClr val="FF00FF"/>
                </a:solidFill>
                <a:highlight>
                  <a:srgbClr val="FFFFFF"/>
                </a:highlight>
                <a:latin typeface="Source Code Pro" panose="020B0509030403020204" pitchFamily="49" charset="0"/>
                <a:ea typeface="Source Code Pro" panose="020B0509030403020204" pitchFamily="49" charset="0"/>
              </a:rPr>
              <a:t>__</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pin_x</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err="1">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None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pin_x</a:t>
            </a:r>
          </a:p>
          <a:p>
            <a:pPr marL="0" indent="0">
              <a:spcBef>
                <a:spcPts val="0"/>
              </a:spcBef>
              <a:buNone/>
            </a:pP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s-E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800" b="0" dirty="0" err="1">
                <a:solidFill>
                  <a:srgbClr val="000000"/>
                </a:solidFill>
                <a:highlight>
                  <a:srgbClr val="FFFFFF"/>
                </a:highlight>
                <a:latin typeface="Source Code Pro" panose="020B0509030403020204" pitchFamily="49" charset="0"/>
                <a:ea typeface="Source Code Pro" panose="020B0509030403020204" pitchFamily="49" charset="0"/>
              </a:rPr>
              <a:t>pin_y</a:t>
            </a:r>
            <a:endParaRPr lang="es-E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Timer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period</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and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k_interrupt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pin_key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trigger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Pin</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IRQ_FALLING</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handler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tim_callback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x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pin_x</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value</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fi-FI"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y </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pin_y</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i-FI" sz="800" b="0" dirty="0">
                <a:solidFill>
                  <a:srgbClr val="000000"/>
                </a:solidFill>
                <a:highlight>
                  <a:srgbClr val="FFFFFF"/>
                </a:highlight>
                <a:latin typeface="Source Code Pro" panose="020B0509030403020204" pitchFamily="49" charset="0"/>
                <a:ea typeface="Source Code Pro" panose="020B0509030403020204" pitchFamily="49" charset="0"/>
              </a:rPr>
              <a:t>value</a:t>
            </a:r>
            <a:r>
              <a:rPr lang="fi-FI"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fi-FI"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x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y</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return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initial</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1 --&gt; forward</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1 --&gt; backward</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False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final</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2</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0x01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0x10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step</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step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etat</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k_callback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key_cb</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myCallBack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s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Encoder</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'X1'</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'X2'</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signaux roue codeuse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808080"/>
                </a:solidFill>
                <a:highlight>
                  <a:srgbClr val="FFFFFF"/>
                </a:highlight>
                <a:latin typeface="Source Code Pro" panose="020B0509030403020204" pitchFamily="49" charset="0"/>
                <a:ea typeface="Source Code Pro" panose="020B0509030403020204" pitchFamily="49" charset="0"/>
              </a:rPr>
              <a:t>'X3'</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myCallBack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==&gt; signal bouton et sa fonction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pos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print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pPr marL="0" indent="0">
              <a:spcBef>
                <a:spcPts val="0"/>
              </a:spcBef>
              <a:buNone/>
            </a:pP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p:txBody>
      </p:sp>
      <p:sp>
        <p:nvSpPr>
          <p:cNvPr id="3" name="Title 2">
            <a:extLst>
              <a:ext uri="{FF2B5EF4-FFF2-40B4-BE49-F238E27FC236}">
                <a16:creationId xmlns:a16="http://schemas.microsoft.com/office/drawing/2014/main" id="{DDD20BFF-62B2-4175-9393-7306B79358A3}"/>
              </a:ext>
            </a:extLst>
          </p:cNvPr>
          <p:cNvSpPr>
            <a:spLocks noGrp="1"/>
          </p:cNvSpPr>
          <p:nvPr>
            <p:ph type="title"/>
          </p:nvPr>
        </p:nvSpPr>
        <p:spPr>
          <a:xfrm>
            <a:off x="300116" y="0"/>
            <a:ext cx="11612182" cy="765351"/>
          </a:xfrm>
        </p:spPr>
        <p:txBody>
          <a:bodyPr/>
          <a:lstStyle/>
          <a:p>
            <a:r>
              <a:rPr lang="fr-FR" dirty="0"/>
              <a:t>Programme d’exemple</a:t>
            </a:r>
            <a:endParaRPr lang="en-US" dirty="0"/>
          </a:p>
        </p:txBody>
      </p:sp>
      <p:sp>
        <p:nvSpPr>
          <p:cNvPr id="4" name="Footer Placeholder 3">
            <a:extLst>
              <a:ext uri="{FF2B5EF4-FFF2-40B4-BE49-F238E27FC236}">
                <a16:creationId xmlns:a16="http://schemas.microsoft.com/office/drawing/2014/main" id="{E8659B54-7FF3-435C-B98E-F2B85C22DD91}"/>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36C9F3BF-E45B-442B-97BA-D1EF22EC55D9}"/>
              </a:ext>
            </a:extLst>
          </p:cNvPr>
          <p:cNvSpPr>
            <a:spLocks noGrp="1"/>
          </p:cNvSpPr>
          <p:nvPr>
            <p:ph type="sldNum" sz="quarter" idx="12"/>
          </p:nvPr>
        </p:nvSpPr>
        <p:spPr/>
        <p:txBody>
          <a:bodyPr/>
          <a:lstStyle/>
          <a:p>
            <a:fld id="{5B31B9E4-8E4D-4C86-BFD7-412B282B373B}" type="slidenum">
              <a:rPr lang="fr-FR" smtClean="0"/>
              <a:pPr/>
              <a:t>74</a:t>
            </a:fld>
            <a:endParaRPr lang="fr-FR" dirty="0"/>
          </a:p>
        </p:txBody>
      </p:sp>
      <p:sp>
        <p:nvSpPr>
          <p:cNvPr id="6" name="Rectangle: Beveled 5">
            <a:extLst>
              <a:ext uri="{FF2B5EF4-FFF2-40B4-BE49-F238E27FC236}">
                <a16:creationId xmlns:a16="http://schemas.microsoft.com/office/drawing/2014/main" id="{AF534F28-2936-4AED-8576-1099316E4DF1}"/>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12098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7 – L’écran LCD ST7735</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1063482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994520"/>
          </a:xfrm>
        </p:spPr>
        <p:txBody>
          <a:bodyPr>
            <a:normAutofit fontScale="70000" lnSpcReduction="20000"/>
          </a:bodyPr>
          <a:lstStyle/>
          <a:p>
            <a:r>
              <a:rPr lang="fr-FR" dirty="0"/>
              <a:t>Qu’est ce qu’un écran LCD TFT 128x128</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endParaRPr lang="fr-FR" dirty="0"/>
          </a:p>
          <a:p>
            <a:endParaRPr lang="fr-FR" dirty="0"/>
          </a:p>
          <a:p>
            <a:r>
              <a:rPr lang="fr-FR" dirty="0"/>
              <a:t>La datasheet permet de comprendre comment utiliser et communiquer avec l’écran:</a:t>
            </a:r>
          </a:p>
          <a:p>
            <a:pPr marL="269929" lvl="1" indent="0">
              <a:buNone/>
            </a:pPr>
            <a:r>
              <a:rPr lang="fr-FR" dirty="0"/>
              <a:t>	https://github.com/stm-rns/KARE/blob/pyKare/01-DocTechnique/LCD_ST7735.pdf</a:t>
            </a:r>
          </a:p>
          <a:p>
            <a:endParaRPr lang="fr-FR" dirty="0"/>
          </a:p>
          <a:p>
            <a:pPr lvl="1"/>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en-US" dirty="0"/>
              <a:t>Atelier 7: écran LCD TFT </a:t>
            </a:r>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76</a:t>
            </a:fld>
            <a:endParaRPr lang="en-US" dirty="0"/>
          </a:p>
        </p:txBody>
      </p:sp>
      <p:pic>
        <p:nvPicPr>
          <p:cNvPr id="45" name="Picture 44">
            <a:extLst>
              <a:ext uri="{FF2B5EF4-FFF2-40B4-BE49-F238E27FC236}">
                <a16:creationId xmlns:a16="http://schemas.microsoft.com/office/drawing/2014/main" id="{0F8F158F-6E7F-48E7-9F7B-C70C4A86E4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4594" y="2118089"/>
            <a:ext cx="2806428" cy="3256842"/>
          </a:xfrm>
          <a:prstGeom prst="rect">
            <a:avLst/>
          </a:prstGeom>
        </p:spPr>
      </p:pic>
      <p:sp>
        <p:nvSpPr>
          <p:cNvPr id="46" name="TextBox 45">
            <a:extLst>
              <a:ext uri="{FF2B5EF4-FFF2-40B4-BE49-F238E27FC236}">
                <a16:creationId xmlns:a16="http://schemas.microsoft.com/office/drawing/2014/main" id="{706A9141-DD92-4E9E-B6CD-817101797246}"/>
              </a:ext>
            </a:extLst>
          </p:cNvPr>
          <p:cNvSpPr txBox="1"/>
          <p:nvPr/>
        </p:nvSpPr>
        <p:spPr>
          <a:xfrm>
            <a:off x="5263379" y="3942304"/>
            <a:ext cx="4116887" cy="369332"/>
          </a:xfrm>
          <a:prstGeom prst="rect">
            <a:avLst/>
          </a:prstGeom>
          <a:noFill/>
        </p:spPr>
        <p:txBody>
          <a:bodyPr wrap="square" rtlCol="0">
            <a:spAutoFit/>
          </a:bodyPr>
          <a:lstStyle/>
          <a:p>
            <a:pPr algn="l"/>
            <a:r>
              <a:rPr lang="fr-FR" dirty="0"/>
              <a:t>Ecran 128x 128 pixels </a:t>
            </a:r>
          </a:p>
        </p:txBody>
      </p:sp>
      <p:cxnSp>
        <p:nvCxnSpPr>
          <p:cNvPr id="48" name="Straight Arrow Connector 47">
            <a:extLst>
              <a:ext uri="{FF2B5EF4-FFF2-40B4-BE49-F238E27FC236}">
                <a16:creationId xmlns:a16="http://schemas.microsoft.com/office/drawing/2014/main" id="{56D11D5E-2CB1-49F5-9423-0CED364117F9}"/>
              </a:ext>
            </a:extLst>
          </p:cNvPr>
          <p:cNvCxnSpPr>
            <a:cxnSpLocks/>
          </p:cNvCxnSpPr>
          <p:nvPr/>
        </p:nvCxnSpPr>
        <p:spPr>
          <a:xfrm flipH="1" flipV="1">
            <a:off x="4250915" y="4051129"/>
            <a:ext cx="1003755" cy="10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692F150-3623-433F-9E7F-F25309939C23}"/>
              </a:ext>
            </a:extLst>
          </p:cNvPr>
          <p:cNvCxnSpPr/>
          <p:nvPr/>
        </p:nvCxnSpPr>
        <p:spPr>
          <a:xfrm>
            <a:off x="2281646" y="2952206"/>
            <a:ext cx="528954" cy="161108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FE9EB78-B0F2-4F22-90FE-63E13FD14C5C}"/>
              </a:ext>
            </a:extLst>
          </p:cNvPr>
          <p:cNvCxnSpPr>
            <a:cxnSpLocks/>
          </p:cNvCxnSpPr>
          <p:nvPr/>
        </p:nvCxnSpPr>
        <p:spPr>
          <a:xfrm flipH="1">
            <a:off x="2238105" y="2407921"/>
            <a:ext cx="1506582" cy="552994"/>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7A23F2-1B50-4326-A41B-6BD8328717DA}"/>
              </a:ext>
            </a:extLst>
          </p:cNvPr>
          <p:cNvCxnSpPr>
            <a:cxnSpLocks/>
          </p:cNvCxnSpPr>
          <p:nvPr/>
        </p:nvCxnSpPr>
        <p:spPr>
          <a:xfrm flipH="1" flipV="1">
            <a:off x="4249783" y="4812841"/>
            <a:ext cx="1004887" cy="22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29CC92C-B914-4657-BC2E-8ACD0CA10CE1}"/>
              </a:ext>
            </a:extLst>
          </p:cNvPr>
          <p:cNvSpPr txBox="1"/>
          <p:nvPr/>
        </p:nvSpPr>
        <p:spPr>
          <a:xfrm>
            <a:off x="4419390" y="4916311"/>
            <a:ext cx="4116887" cy="646331"/>
          </a:xfrm>
          <a:prstGeom prst="rect">
            <a:avLst/>
          </a:prstGeom>
          <a:noFill/>
        </p:spPr>
        <p:txBody>
          <a:bodyPr wrap="square" rtlCol="0">
            <a:spAutoFit/>
          </a:bodyPr>
          <a:lstStyle/>
          <a:p>
            <a:pPr algn="l"/>
            <a:r>
              <a:rPr lang="fr-FR" dirty="0"/>
              <a:t>Connecteur de signaux pour contrôler l’écran</a:t>
            </a:r>
          </a:p>
        </p:txBody>
      </p:sp>
      <p:cxnSp>
        <p:nvCxnSpPr>
          <p:cNvPr id="59" name="Straight Arrow Connector 58">
            <a:extLst>
              <a:ext uri="{FF2B5EF4-FFF2-40B4-BE49-F238E27FC236}">
                <a16:creationId xmlns:a16="http://schemas.microsoft.com/office/drawing/2014/main" id="{14AFB8AB-4347-40D5-A9FB-2F579A8991EE}"/>
              </a:ext>
            </a:extLst>
          </p:cNvPr>
          <p:cNvCxnSpPr>
            <a:cxnSpLocks/>
          </p:cNvCxnSpPr>
          <p:nvPr/>
        </p:nvCxnSpPr>
        <p:spPr>
          <a:xfrm flipH="1" flipV="1">
            <a:off x="4752226" y="1929724"/>
            <a:ext cx="638380" cy="54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356FC63-425F-4DC0-89DE-1ADFD5FAB841}"/>
              </a:ext>
            </a:extLst>
          </p:cNvPr>
          <p:cNvSpPr txBox="1"/>
          <p:nvPr/>
        </p:nvSpPr>
        <p:spPr>
          <a:xfrm>
            <a:off x="5390606" y="2289683"/>
            <a:ext cx="6061165" cy="1477328"/>
          </a:xfrm>
          <a:prstGeom prst="rect">
            <a:avLst/>
          </a:prstGeom>
          <a:noFill/>
        </p:spPr>
        <p:txBody>
          <a:bodyPr wrap="square" rtlCol="0">
            <a:spAutoFit/>
          </a:bodyPr>
          <a:lstStyle/>
          <a:p>
            <a:pPr algn="l"/>
            <a:r>
              <a:rPr lang="fr-FR" dirty="0"/>
              <a:t>Ecran TFT: </a:t>
            </a:r>
            <a:r>
              <a:rPr lang="fr-FR" dirty="0" err="1"/>
              <a:t>Thin</a:t>
            </a:r>
            <a:r>
              <a:rPr lang="fr-FR" dirty="0"/>
              <a:t> Film Transistor. Un affichage à cristaux liquides à transistors à couches minces est une variante d'un affichage à cristaux liquides qui utilise la technologie à transistors à couches minces pour améliorer les qualités d'image.</a:t>
            </a:r>
          </a:p>
        </p:txBody>
      </p:sp>
      <p:sp>
        <p:nvSpPr>
          <p:cNvPr id="14" name="TextBox 13">
            <a:extLst>
              <a:ext uri="{FF2B5EF4-FFF2-40B4-BE49-F238E27FC236}">
                <a16:creationId xmlns:a16="http://schemas.microsoft.com/office/drawing/2014/main" id="{1080A47D-050C-4FD2-A3BC-3140532E2723}"/>
              </a:ext>
            </a:extLst>
          </p:cNvPr>
          <p:cNvSpPr txBox="1"/>
          <p:nvPr/>
        </p:nvSpPr>
        <p:spPr>
          <a:xfrm>
            <a:off x="635339" y="2216160"/>
            <a:ext cx="4116887" cy="369332"/>
          </a:xfrm>
          <a:prstGeom prst="rect">
            <a:avLst/>
          </a:prstGeom>
          <a:noFill/>
        </p:spPr>
        <p:txBody>
          <a:bodyPr wrap="square" rtlCol="0">
            <a:spAutoFit/>
          </a:bodyPr>
          <a:lstStyle/>
          <a:p>
            <a:pPr algn="l"/>
            <a:r>
              <a:rPr lang="fr-FR" dirty="0"/>
              <a:t>Origine (0 , 0)</a:t>
            </a:r>
          </a:p>
        </p:txBody>
      </p:sp>
      <p:cxnSp>
        <p:nvCxnSpPr>
          <p:cNvPr id="4" name="Straight Arrow Connector 3">
            <a:extLst>
              <a:ext uri="{FF2B5EF4-FFF2-40B4-BE49-F238E27FC236}">
                <a16:creationId xmlns:a16="http://schemas.microsoft.com/office/drawing/2014/main" id="{D6FAC272-FDBD-4613-8C68-82C4924F6A9A}"/>
              </a:ext>
            </a:extLst>
          </p:cNvPr>
          <p:cNvCxnSpPr/>
          <p:nvPr/>
        </p:nvCxnSpPr>
        <p:spPr>
          <a:xfrm>
            <a:off x="1584960" y="2474349"/>
            <a:ext cx="653145" cy="477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F37740-653A-4DDE-A472-4D87DF448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1932" y="3484808"/>
            <a:ext cx="1709979" cy="1477329"/>
          </a:xfrm>
          <a:prstGeom prst="rect">
            <a:avLst/>
          </a:prstGeom>
        </p:spPr>
      </p:pic>
    </p:spTree>
    <p:extLst>
      <p:ext uri="{BB962C8B-B14F-4D97-AF65-F5344CB8AC3E}">
        <p14:creationId xmlns:p14="http://schemas.microsoft.com/office/powerpoint/2010/main" val="4026422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r>
              <a:rPr lang="fr-FR" dirty="0"/>
              <a:t>Qu’est ce qu’un interface SPI ?</a:t>
            </a:r>
          </a:p>
        </p:txBody>
      </p:sp>
      <p:sp>
        <p:nvSpPr>
          <p:cNvPr id="5" name="Title 4"/>
          <p:cNvSpPr>
            <a:spLocks noGrp="1"/>
          </p:cNvSpPr>
          <p:nvPr>
            <p:ph type="title"/>
          </p:nvPr>
        </p:nvSpPr>
        <p:spPr>
          <a:xfrm>
            <a:off x="300116" y="0"/>
            <a:ext cx="11612182" cy="1305227"/>
          </a:xfrm>
        </p:spPr>
        <p:txBody>
          <a:bodyPr anchor="ctr">
            <a:normAutofit/>
          </a:bodyPr>
          <a:lstStyle/>
          <a:p>
            <a:r>
              <a:rPr lang="en-US" dirty="0"/>
              <a:t>Atelier 7: interface SPI </a:t>
            </a:r>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77</a:t>
            </a:fld>
            <a:endParaRPr lang="en-US" dirty="0"/>
          </a:p>
        </p:txBody>
      </p:sp>
      <p:pic>
        <p:nvPicPr>
          <p:cNvPr id="4" name="Picture 3">
            <a:extLst>
              <a:ext uri="{FF2B5EF4-FFF2-40B4-BE49-F238E27FC236}">
                <a16:creationId xmlns:a16="http://schemas.microsoft.com/office/drawing/2014/main" id="{88883851-5D02-4E4F-BB5F-882222352AAF}"/>
              </a:ext>
            </a:extLst>
          </p:cNvPr>
          <p:cNvPicPr>
            <a:picLocks noChangeAspect="1"/>
          </p:cNvPicPr>
          <p:nvPr/>
        </p:nvPicPr>
        <p:blipFill>
          <a:blip r:embed="rId3"/>
          <a:stretch>
            <a:fillRect/>
          </a:stretch>
        </p:blipFill>
        <p:spPr>
          <a:xfrm>
            <a:off x="470354" y="2049472"/>
            <a:ext cx="5419725" cy="3762375"/>
          </a:xfrm>
          <a:prstGeom prst="rect">
            <a:avLst/>
          </a:prstGeom>
        </p:spPr>
      </p:pic>
      <p:sp>
        <p:nvSpPr>
          <p:cNvPr id="7" name="Rectangle: Beveled 6">
            <a:extLst>
              <a:ext uri="{FF2B5EF4-FFF2-40B4-BE49-F238E27FC236}">
                <a16:creationId xmlns:a16="http://schemas.microsoft.com/office/drawing/2014/main" id="{143F6DEF-C893-422E-9A61-589630771FCC}"/>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pic>
        <p:nvPicPr>
          <p:cNvPr id="8" name="Picture 7">
            <a:extLst>
              <a:ext uri="{FF2B5EF4-FFF2-40B4-BE49-F238E27FC236}">
                <a16:creationId xmlns:a16="http://schemas.microsoft.com/office/drawing/2014/main" id="{D2275A6A-3094-4F93-BCCA-40B1A36D54DA}"/>
              </a:ext>
            </a:extLst>
          </p:cNvPr>
          <p:cNvPicPr>
            <a:picLocks noChangeAspect="1"/>
          </p:cNvPicPr>
          <p:nvPr/>
        </p:nvPicPr>
        <p:blipFill>
          <a:blip r:embed="rId4"/>
          <a:stretch>
            <a:fillRect/>
          </a:stretch>
        </p:blipFill>
        <p:spPr>
          <a:xfrm>
            <a:off x="6574971" y="2120318"/>
            <a:ext cx="4843121" cy="2315556"/>
          </a:xfrm>
          <a:prstGeom prst="rect">
            <a:avLst/>
          </a:prstGeom>
        </p:spPr>
      </p:pic>
      <p:sp>
        <p:nvSpPr>
          <p:cNvPr id="9" name="TextBox 8">
            <a:extLst>
              <a:ext uri="{FF2B5EF4-FFF2-40B4-BE49-F238E27FC236}">
                <a16:creationId xmlns:a16="http://schemas.microsoft.com/office/drawing/2014/main" id="{43206401-D067-4392-8AF9-18B2D45D6013}"/>
              </a:ext>
            </a:extLst>
          </p:cNvPr>
          <p:cNvSpPr txBox="1"/>
          <p:nvPr/>
        </p:nvSpPr>
        <p:spPr>
          <a:xfrm>
            <a:off x="5881969" y="2081286"/>
            <a:ext cx="1386003" cy="2123658"/>
          </a:xfrm>
          <a:prstGeom prst="rect">
            <a:avLst/>
          </a:prstGeom>
          <a:noFill/>
        </p:spPr>
        <p:txBody>
          <a:bodyPr wrap="square" rtlCol="0">
            <a:spAutoFit/>
          </a:bodyPr>
          <a:lstStyle/>
          <a:p>
            <a:r>
              <a:rPr lang="fr-FR" sz="1600" dirty="0">
                <a:solidFill>
                  <a:srgbClr val="FF0000"/>
                </a:solidFill>
              </a:rPr>
              <a:t>CS</a:t>
            </a:r>
          </a:p>
          <a:p>
            <a:endParaRPr lang="fr-FR" sz="1600" dirty="0">
              <a:solidFill>
                <a:schemeClr val="accent6"/>
              </a:solidFill>
            </a:endParaRPr>
          </a:p>
          <a:p>
            <a:endParaRPr lang="fr-FR" sz="1600" dirty="0">
              <a:solidFill>
                <a:schemeClr val="accent6"/>
              </a:solidFill>
            </a:endParaRPr>
          </a:p>
          <a:p>
            <a:endParaRPr lang="fr-FR" sz="1600" dirty="0">
              <a:solidFill>
                <a:schemeClr val="accent6"/>
              </a:solidFill>
            </a:endParaRPr>
          </a:p>
          <a:p>
            <a:r>
              <a:rPr lang="fr-FR" sz="1600" dirty="0">
                <a:solidFill>
                  <a:schemeClr val="tx2">
                    <a:lumMod val="75000"/>
                    <a:lumOff val="25000"/>
                  </a:schemeClr>
                </a:solidFill>
              </a:rPr>
              <a:t>SCK</a:t>
            </a:r>
          </a:p>
          <a:p>
            <a:endParaRPr lang="fr-FR" sz="1600" dirty="0">
              <a:solidFill>
                <a:schemeClr val="accent6"/>
              </a:solidFill>
            </a:endParaRPr>
          </a:p>
          <a:p>
            <a:endParaRPr lang="fr-FR" sz="1600" dirty="0">
              <a:solidFill>
                <a:schemeClr val="accent6"/>
              </a:solidFill>
            </a:endParaRPr>
          </a:p>
          <a:p>
            <a:r>
              <a:rPr lang="fr-FR" sz="1600" dirty="0">
                <a:solidFill>
                  <a:srgbClr val="00B050"/>
                </a:solidFill>
              </a:rPr>
              <a:t>SDA</a:t>
            </a:r>
            <a:endParaRPr lang="fr-FR" dirty="0">
              <a:solidFill>
                <a:srgbClr val="00B050"/>
              </a:solidFill>
            </a:endParaRPr>
          </a:p>
        </p:txBody>
      </p:sp>
    </p:spTree>
    <p:extLst>
      <p:ext uri="{BB962C8B-B14F-4D97-AF65-F5344CB8AC3E}">
        <p14:creationId xmlns:p14="http://schemas.microsoft.com/office/powerpoint/2010/main" val="910336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264B09-65A9-4E86-ADC2-6CF54833EF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3991" y="4281523"/>
            <a:ext cx="3619256" cy="2458709"/>
          </a:xfrm>
          <a:prstGeom prst="rect">
            <a:avLst/>
          </a:prstGeom>
        </p:spPr>
      </p:pic>
      <p:sp>
        <p:nvSpPr>
          <p:cNvPr id="2" name="Content Placeholder 1"/>
          <p:cNvSpPr>
            <a:spLocks noGrp="1"/>
          </p:cNvSpPr>
          <p:nvPr>
            <p:ph idx="1"/>
          </p:nvPr>
        </p:nvSpPr>
        <p:spPr>
          <a:xfrm>
            <a:off x="300117" y="1484657"/>
            <a:ext cx="11594944" cy="4609579"/>
          </a:xfrm>
        </p:spPr>
        <p:txBody>
          <a:bodyPr>
            <a:normAutofit fontScale="70000" lnSpcReduction="20000"/>
          </a:bodyPr>
          <a:lstStyle/>
          <a:p>
            <a:r>
              <a:rPr lang="fr-FR" dirty="0"/>
              <a:t>Connexion de la </a:t>
            </a:r>
            <a:r>
              <a:rPr lang="fr-FR" dirty="0" err="1"/>
              <a:t>pyboard</a:t>
            </a:r>
            <a:r>
              <a:rPr lang="fr-FR" dirty="0"/>
              <a:t> avec l’</a:t>
            </a:r>
            <a:r>
              <a:rPr lang="fr-FR" dirty="0" err="1"/>
              <a:t>ecran</a:t>
            </a:r>
            <a:r>
              <a:rPr lang="fr-FR" dirty="0"/>
              <a:t> LCD </a:t>
            </a:r>
          </a:p>
          <a:p>
            <a:pPr lvl="1"/>
            <a:r>
              <a:rPr lang="fr-FR" dirty="0"/>
              <a:t>Le LCD comporte 8 connections</a:t>
            </a:r>
          </a:p>
          <a:p>
            <a:pPr lvl="2"/>
            <a:r>
              <a:rPr lang="fr-FR" dirty="0"/>
              <a:t>LED: </a:t>
            </a:r>
            <a:r>
              <a:rPr lang="fr-FR" dirty="0" err="1"/>
              <a:t>Backlight</a:t>
            </a:r>
            <a:endParaRPr lang="fr-FR" dirty="0"/>
          </a:p>
          <a:p>
            <a:pPr lvl="2"/>
            <a:r>
              <a:rPr lang="fr-FR" dirty="0"/>
              <a:t>SCK: Serial </a:t>
            </a:r>
            <a:r>
              <a:rPr lang="fr-FR" dirty="0" err="1"/>
              <a:t>Clock</a:t>
            </a:r>
            <a:r>
              <a:rPr lang="fr-FR" dirty="0"/>
              <a:t> </a:t>
            </a:r>
          </a:p>
          <a:p>
            <a:pPr lvl="2"/>
            <a:r>
              <a:rPr lang="fr-FR" dirty="0"/>
              <a:t>SDA:  Serial Data</a:t>
            </a:r>
          </a:p>
          <a:p>
            <a:pPr lvl="2"/>
            <a:r>
              <a:rPr lang="fr-FR" dirty="0"/>
              <a:t>A0: DC-Data Command</a:t>
            </a:r>
          </a:p>
          <a:p>
            <a:pPr lvl="2"/>
            <a:r>
              <a:rPr lang="fr-FR" dirty="0"/>
              <a:t>RESET: Reset </a:t>
            </a:r>
          </a:p>
          <a:p>
            <a:pPr lvl="2"/>
            <a:r>
              <a:rPr lang="fr-FR" dirty="0"/>
              <a:t>CS: Chip Select</a:t>
            </a:r>
          </a:p>
          <a:p>
            <a:pPr lvl="2"/>
            <a:r>
              <a:rPr lang="fr-FR" dirty="0"/>
              <a:t>GND: alimentation (masse)</a:t>
            </a:r>
          </a:p>
          <a:p>
            <a:pPr lvl="2"/>
            <a:r>
              <a:rPr lang="fr-FR" dirty="0"/>
              <a:t>+ Vcc: alimentation (5V ou 3V3)</a:t>
            </a:r>
          </a:p>
          <a:p>
            <a:pPr lvl="1"/>
            <a:r>
              <a:rPr lang="fr-FR" dirty="0"/>
              <a:t>Ces connections sont à relier à la carte comme suit: </a:t>
            </a:r>
          </a:p>
          <a:p>
            <a:pPr lvl="2"/>
            <a:r>
              <a:rPr lang="fr-FR" dirty="0"/>
              <a:t>GND </a:t>
            </a:r>
            <a:r>
              <a:rPr lang="fr-FR" dirty="0">
                <a:sym typeface="Wingdings" panose="05000000000000000000" pitchFamily="2" charset="2"/>
              </a:rPr>
              <a:t> </a:t>
            </a:r>
            <a:r>
              <a:rPr lang="fr-FR" dirty="0"/>
              <a:t>GND</a:t>
            </a:r>
          </a:p>
          <a:p>
            <a:pPr lvl="2"/>
            <a:r>
              <a:rPr lang="fr-FR" dirty="0"/>
              <a:t>Vcc </a:t>
            </a:r>
            <a:r>
              <a:rPr lang="fr-FR" dirty="0">
                <a:sym typeface="Wingdings" panose="05000000000000000000" pitchFamily="2" charset="2"/>
              </a:rPr>
              <a:t></a:t>
            </a:r>
            <a:r>
              <a:rPr lang="fr-FR" dirty="0"/>
              <a:t> V+</a:t>
            </a:r>
          </a:p>
          <a:p>
            <a:pPr lvl="2"/>
            <a:r>
              <a:rPr lang="fr-FR" dirty="0"/>
              <a:t>SCK </a:t>
            </a:r>
            <a:r>
              <a:rPr lang="fr-FR" dirty="0">
                <a:sym typeface="Wingdings" panose="05000000000000000000" pitchFamily="2" charset="2"/>
              </a:rPr>
              <a:t> Y6</a:t>
            </a:r>
            <a:endParaRPr lang="fr-FR" dirty="0"/>
          </a:p>
          <a:p>
            <a:pPr lvl="2"/>
            <a:r>
              <a:rPr lang="fr-FR" dirty="0"/>
              <a:t>SDA </a:t>
            </a:r>
            <a:r>
              <a:rPr lang="fr-FR" dirty="0">
                <a:sym typeface="Wingdings" panose="05000000000000000000" pitchFamily="2" charset="2"/>
              </a:rPr>
              <a:t> Y8</a:t>
            </a:r>
            <a:endParaRPr lang="fr-FR" dirty="0"/>
          </a:p>
          <a:p>
            <a:pPr lvl="2"/>
            <a:r>
              <a:rPr lang="fr-FR" dirty="0"/>
              <a:t>RST  </a:t>
            </a:r>
            <a:r>
              <a:rPr lang="fr-FR" dirty="0">
                <a:sym typeface="Wingdings" panose="05000000000000000000" pitchFamily="2" charset="2"/>
              </a:rPr>
              <a:t></a:t>
            </a:r>
            <a:r>
              <a:rPr lang="fr-FR" dirty="0"/>
              <a:t> Y4</a:t>
            </a:r>
          </a:p>
          <a:p>
            <a:pPr lvl="2"/>
            <a:r>
              <a:rPr lang="fr-FR" dirty="0"/>
              <a:t>A0 </a:t>
            </a:r>
            <a:r>
              <a:rPr lang="fr-FR" dirty="0">
                <a:sym typeface="Wingdings" panose="05000000000000000000" pitchFamily="2" charset="2"/>
              </a:rPr>
              <a:t> Y3</a:t>
            </a:r>
            <a:endParaRPr lang="fr-FR" dirty="0"/>
          </a:p>
          <a:p>
            <a:pPr lvl="2"/>
            <a:r>
              <a:rPr lang="fr-FR" dirty="0"/>
              <a:t>CS </a:t>
            </a:r>
            <a:r>
              <a:rPr lang="fr-FR" dirty="0">
                <a:sym typeface="Wingdings" panose="05000000000000000000" pitchFamily="2" charset="2"/>
              </a:rPr>
              <a:t> Y5</a:t>
            </a:r>
            <a:endParaRPr lang="fr-FR" dirty="0"/>
          </a:p>
          <a:p>
            <a:pPr lvl="2"/>
            <a:r>
              <a:rPr lang="fr-FR" dirty="0"/>
              <a:t>LED: 3V3</a:t>
            </a:r>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en-US" dirty="0"/>
              <a:t>Atelier 7: connecter le LCD</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78</a:t>
            </a:fld>
            <a:endParaRPr lang="en-US" dirty="0"/>
          </a:p>
        </p:txBody>
      </p:sp>
      <p:pic>
        <p:nvPicPr>
          <p:cNvPr id="27" name="Picture 26" descr="A picture containing text, electronics, circuit&#10;&#10;Description automatically generated">
            <a:extLst>
              <a:ext uri="{FF2B5EF4-FFF2-40B4-BE49-F238E27FC236}">
                <a16:creationId xmlns:a16="http://schemas.microsoft.com/office/drawing/2014/main" id="{AAB7E7EF-1BC6-4C61-AB25-A2EE569FDF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88421" y="2831774"/>
            <a:ext cx="2216155" cy="2264142"/>
          </a:xfrm>
          <a:prstGeom prst="rect">
            <a:avLst/>
          </a:prstGeom>
        </p:spPr>
      </p:pic>
      <p:cxnSp>
        <p:nvCxnSpPr>
          <p:cNvPr id="28" name="Connector: Elbow 27">
            <a:extLst>
              <a:ext uri="{FF2B5EF4-FFF2-40B4-BE49-F238E27FC236}">
                <a16:creationId xmlns:a16="http://schemas.microsoft.com/office/drawing/2014/main" id="{99441A5F-49EC-4464-BF06-6A0C27E2B318}"/>
              </a:ext>
            </a:extLst>
          </p:cNvPr>
          <p:cNvCxnSpPr>
            <a:cxnSpLocks/>
          </p:cNvCxnSpPr>
          <p:nvPr/>
        </p:nvCxnSpPr>
        <p:spPr>
          <a:xfrm>
            <a:off x="6684715" y="4408518"/>
            <a:ext cx="3106773" cy="287627"/>
          </a:xfrm>
          <a:prstGeom prst="bentConnector3">
            <a:avLst>
              <a:gd name="adj1" fmla="val 50000"/>
            </a:avLst>
          </a:prstGeom>
          <a:ln w="28575">
            <a:solidFill>
              <a:schemeClr val="accent4">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2D07780-B2AB-4DF5-9228-3CC75F0584AE}"/>
              </a:ext>
            </a:extLst>
          </p:cNvPr>
          <p:cNvCxnSpPr>
            <a:cxnSpLocks/>
          </p:cNvCxnSpPr>
          <p:nvPr/>
        </p:nvCxnSpPr>
        <p:spPr>
          <a:xfrm>
            <a:off x="6618999" y="4308892"/>
            <a:ext cx="3167228" cy="674018"/>
          </a:xfrm>
          <a:prstGeom prst="bentConnector3">
            <a:avLst>
              <a:gd name="adj1" fmla="val 46151"/>
            </a:avLst>
          </a:prstGeom>
          <a:ln w="2857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EB9FCAE-E5E0-4B6F-B29B-0B7390148FE5}"/>
              </a:ext>
            </a:extLst>
          </p:cNvPr>
          <p:cNvCxnSpPr>
            <a:cxnSpLocks/>
          </p:cNvCxnSpPr>
          <p:nvPr/>
        </p:nvCxnSpPr>
        <p:spPr>
          <a:xfrm flipV="1">
            <a:off x="7079461" y="3659631"/>
            <a:ext cx="2706767" cy="1245558"/>
          </a:xfrm>
          <a:prstGeom prst="bentConnector3">
            <a:avLst>
              <a:gd name="adj1" fmla="val 54183"/>
            </a:avLst>
          </a:prstGeom>
          <a:ln w="2857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4E140AA-7A8E-40DB-9D1C-6921B3A24DAF}"/>
              </a:ext>
            </a:extLst>
          </p:cNvPr>
          <p:cNvCxnSpPr>
            <a:cxnSpLocks/>
          </p:cNvCxnSpPr>
          <p:nvPr/>
        </p:nvCxnSpPr>
        <p:spPr>
          <a:xfrm flipV="1">
            <a:off x="6835082" y="3387786"/>
            <a:ext cx="2951145" cy="1205201"/>
          </a:xfrm>
          <a:prstGeom prst="bentConnector3">
            <a:avLst>
              <a:gd name="adj1" fmla="val 34950"/>
            </a:avLst>
          </a:prstGeom>
          <a:ln w="28575">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EA92499-21C1-4119-B3A1-8E2BAEA18DA0}"/>
              </a:ext>
            </a:extLst>
          </p:cNvPr>
          <p:cNvCxnSpPr>
            <a:cxnSpLocks/>
          </p:cNvCxnSpPr>
          <p:nvPr/>
        </p:nvCxnSpPr>
        <p:spPr>
          <a:xfrm flipV="1">
            <a:off x="6932023" y="3285588"/>
            <a:ext cx="2836827" cy="1410557"/>
          </a:xfrm>
          <a:prstGeom prst="bentConnector3">
            <a:avLst>
              <a:gd name="adj1" fmla="val 29432"/>
            </a:avLst>
          </a:prstGeom>
          <a:ln w="2857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EF8E720-0A4B-4D3D-A896-ADE86C14D425}"/>
              </a:ext>
            </a:extLst>
          </p:cNvPr>
          <p:cNvCxnSpPr>
            <a:cxnSpLocks/>
          </p:cNvCxnSpPr>
          <p:nvPr/>
        </p:nvCxnSpPr>
        <p:spPr>
          <a:xfrm flipV="1">
            <a:off x="6743521" y="3523785"/>
            <a:ext cx="3034018" cy="965181"/>
          </a:xfrm>
          <a:prstGeom prst="bentConnector3">
            <a:avLst>
              <a:gd name="adj1" fmla="val 40528"/>
            </a:avLst>
          </a:prstGeom>
          <a:ln w="28575">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CBCC2CA-8007-490D-A3B4-43C28EC1A468}"/>
              </a:ext>
            </a:extLst>
          </p:cNvPr>
          <p:cNvCxnSpPr>
            <a:cxnSpLocks/>
          </p:cNvCxnSpPr>
          <p:nvPr/>
        </p:nvCxnSpPr>
        <p:spPr>
          <a:xfrm flipV="1">
            <a:off x="7026099" y="3940008"/>
            <a:ext cx="2742751" cy="849331"/>
          </a:xfrm>
          <a:prstGeom prst="bentConnector3">
            <a:avLst>
              <a:gd name="adj1" fmla="val 41745"/>
            </a:avLst>
          </a:prstGeom>
          <a:ln w="28575">
            <a:solidFill>
              <a:srgbClr val="FFD2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3A8C41E-A4B3-4087-AEDC-BA054DCFE4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723211">
            <a:off x="4065644" y="1327214"/>
            <a:ext cx="2978577" cy="2376930"/>
          </a:xfrm>
          <a:prstGeom prst="rect">
            <a:avLst/>
          </a:prstGeom>
        </p:spPr>
      </p:pic>
      <p:cxnSp>
        <p:nvCxnSpPr>
          <p:cNvPr id="37" name="Connector: Elbow 36">
            <a:extLst>
              <a:ext uri="{FF2B5EF4-FFF2-40B4-BE49-F238E27FC236}">
                <a16:creationId xmlns:a16="http://schemas.microsoft.com/office/drawing/2014/main" id="{0A19D9D7-14BB-4A8C-89AD-5C48CC463C3D}"/>
              </a:ext>
            </a:extLst>
          </p:cNvPr>
          <p:cNvCxnSpPr>
            <a:cxnSpLocks/>
          </p:cNvCxnSpPr>
          <p:nvPr/>
        </p:nvCxnSpPr>
        <p:spPr>
          <a:xfrm flipV="1">
            <a:off x="7163284" y="4830481"/>
            <a:ext cx="2605566" cy="207179"/>
          </a:xfrm>
          <a:prstGeom prst="bentConnector3">
            <a:avLst>
              <a:gd name="adj1" fmla="val 61698"/>
            </a:avLst>
          </a:prstGeom>
          <a:ln w="28575">
            <a:solidFill>
              <a:srgbClr val="00B0F0"/>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339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Le câblage n’est pas aléatoire, il est défini dans le code de mon programme main.py:</a:t>
            </a:r>
          </a:p>
          <a:p>
            <a:pPr lvl="2"/>
            <a:r>
              <a:rPr lang="fr-FR" dirty="0"/>
              <a:t>Essayez de retrouver dans l’initialisation dans le programme main.py où se trouve cette information ?</a:t>
            </a:r>
          </a:p>
          <a:p>
            <a:pPr lvl="3"/>
            <a:r>
              <a:rPr lang="fr-FR" dirty="0"/>
              <a:t>Rechercher les fonctions spi et </a:t>
            </a:r>
            <a:r>
              <a:rPr lang="fr-FR" dirty="0" err="1"/>
              <a:t>tft</a:t>
            </a:r>
            <a:endParaRPr lang="fr-FR" dirty="0"/>
          </a:p>
          <a:p>
            <a:pPr lvl="3"/>
            <a:endParaRPr lang="fr-FR" dirty="0"/>
          </a:p>
          <a:p>
            <a:pPr lvl="3"/>
            <a:endParaRPr lang="fr-FR" dirty="0"/>
          </a:p>
          <a:p>
            <a:pPr lvl="3"/>
            <a:endParaRPr lang="fr-FR" dirty="0"/>
          </a:p>
          <a:p>
            <a:pPr lvl="3"/>
            <a:r>
              <a:rPr lang="fr-FR" dirty="0"/>
              <a:t>SCL </a:t>
            </a:r>
            <a:r>
              <a:rPr lang="fr-FR" dirty="0">
                <a:sym typeface="Wingdings" panose="05000000000000000000" pitchFamily="2" charset="2"/>
              </a:rPr>
              <a:t> Y6  SCK</a:t>
            </a:r>
            <a:endParaRPr lang="fr-FR" dirty="0"/>
          </a:p>
          <a:p>
            <a:pPr lvl="3"/>
            <a:r>
              <a:rPr lang="fr-FR" dirty="0"/>
              <a:t>SDA </a:t>
            </a:r>
            <a:r>
              <a:rPr lang="fr-FR" dirty="0">
                <a:sym typeface="Wingdings" panose="05000000000000000000" pitchFamily="2" charset="2"/>
              </a:rPr>
              <a:t> Y8  MOSI</a:t>
            </a:r>
            <a:endParaRPr lang="fr-FR" dirty="0"/>
          </a:p>
          <a:p>
            <a:pPr lvl="3"/>
            <a:r>
              <a:rPr lang="fr-FR" dirty="0"/>
              <a:t>RST  </a:t>
            </a:r>
            <a:r>
              <a:rPr lang="fr-FR" dirty="0">
                <a:sym typeface="Wingdings" panose="05000000000000000000" pitchFamily="2" charset="2"/>
              </a:rPr>
              <a:t></a:t>
            </a:r>
            <a:r>
              <a:rPr lang="fr-FR" dirty="0"/>
              <a:t> Y4</a:t>
            </a:r>
          </a:p>
          <a:p>
            <a:pPr lvl="3"/>
            <a:r>
              <a:rPr lang="fr-FR" dirty="0"/>
              <a:t>A0 </a:t>
            </a:r>
            <a:r>
              <a:rPr lang="fr-FR" dirty="0">
                <a:sym typeface="Wingdings" panose="05000000000000000000" pitchFamily="2" charset="2"/>
              </a:rPr>
              <a:t> Y3</a:t>
            </a:r>
            <a:endParaRPr lang="fr-FR" dirty="0"/>
          </a:p>
          <a:p>
            <a:pPr lvl="3"/>
            <a:r>
              <a:rPr lang="fr-FR" dirty="0"/>
              <a:t>CS </a:t>
            </a:r>
            <a:r>
              <a:rPr lang="fr-FR" dirty="0">
                <a:sym typeface="Wingdings" panose="05000000000000000000" pitchFamily="2" charset="2"/>
              </a:rPr>
              <a:t> Y5  /SS (chipselect) </a:t>
            </a:r>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Pourquoi dois je câbler comme cela ?</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79</a:t>
            </a:fld>
            <a:endParaRPr lang="en-US" dirty="0"/>
          </a:p>
        </p:txBody>
      </p:sp>
      <p:pic>
        <p:nvPicPr>
          <p:cNvPr id="11" name="Picture 10">
            <a:extLst>
              <a:ext uri="{FF2B5EF4-FFF2-40B4-BE49-F238E27FC236}">
                <a16:creationId xmlns:a16="http://schemas.microsoft.com/office/drawing/2014/main" id="{6B740B21-C62A-4152-89BB-DF6B9725A2BE}"/>
              </a:ext>
            </a:extLst>
          </p:cNvPr>
          <p:cNvPicPr>
            <a:picLocks noChangeAspect="1"/>
          </p:cNvPicPr>
          <p:nvPr/>
        </p:nvPicPr>
        <p:blipFill>
          <a:blip r:embed="rId3"/>
          <a:stretch>
            <a:fillRect/>
          </a:stretch>
        </p:blipFill>
        <p:spPr>
          <a:xfrm>
            <a:off x="4620395" y="2556768"/>
            <a:ext cx="6629400" cy="2524125"/>
          </a:xfrm>
          <a:prstGeom prst="rect">
            <a:avLst/>
          </a:prstGeom>
        </p:spPr>
      </p:pic>
      <p:sp>
        <p:nvSpPr>
          <p:cNvPr id="3" name="Rectangle: Rounded Corners 2">
            <a:extLst>
              <a:ext uri="{FF2B5EF4-FFF2-40B4-BE49-F238E27FC236}">
                <a16:creationId xmlns:a16="http://schemas.microsoft.com/office/drawing/2014/main" id="{71AD6E59-6A3E-41AB-BDF9-097DADC0A018}"/>
              </a:ext>
            </a:extLst>
          </p:cNvPr>
          <p:cNvSpPr/>
          <p:nvPr/>
        </p:nvSpPr>
        <p:spPr>
          <a:xfrm>
            <a:off x="6662057" y="4145280"/>
            <a:ext cx="444137" cy="935613"/>
          </a:xfrm>
          <a:prstGeom prst="round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Rounded Corners 7">
            <a:extLst>
              <a:ext uri="{FF2B5EF4-FFF2-40B4-BE49-F238E27FC236}">
                <a16:creationId xmlns:a16="http://schemas.microsoft.com/office/drawing/2014/main" id="{B7905B47-1BB4-4373-99CA-A5BE0AC2FDBD}"/>
              </a:ext>
            </a:extLst>
          </p:cNvPr>
          <p:cNvSpPr/>
          <p:nvPr/>
        </p:nvSpPr>
        <p:spPr>
          <a:xfrm>
            <a:off x="4855278" y="4149634"/>
            <a:ext cx="444137" cy="935613"/>
          </a:xfrm>
          <a:prstGeom prst="round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a:extLst>
              <a:ext uri="{FF2B5EF4-FFF2-40B4-BE49-F238E27FC236}">
                <a16:creationId xmlns:a16="http://schemas.microsoft.com/office/drawing/2014/main" id="{A99B0103-8AC7-40C4-9A17-C0426E2C5782}"/>
              </a:ext>
            </a:extLst>
          </p:cNvPr>
          <p:cNvPicPr>
            <a:picLocks noChangeAspect="1"/>
          </p:cNvPicPr>
          <p:nvPr/>
        </p:nvPicPr>
        <p:blipFill>
          <a:blip r:embed="rId4"/>
          <a:stretch>
            <a:fillRect/>
          </a:stretch>
        </p:blipFill>
        <p:spPr>
          <a:xfrm>
            <a:off x="3344045" y="5574593"/>
            <a:ext cx="4591050" cy="419100"/>
          </a:xfrm>
          <a:prstGeom prst="rect">
            <a:avLst/>
          </a:prstGeom>
        </p:spPr>
      </p:pic>
    </p:spTree>
    <p:extLst>
      <p:ext uri="{BB962C8B-B14F-4D97-AF65-F5344CB8AC3E}">
        <p14:creationId xmlns:p14="http://schemas.microsoft.com/office/powerpoint/2010/main" val="954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038" y="1484313"/>
            <a:ext cx="7276728" cy="4610100"/>
          </a:xfrm>
        </p:spPr>
        <p:txBody>
          <a:bodyPr>
            <a:normAutofit/>
          </a:bodyPr>
          <a:lstStyle/>
          <a:p>
            <a:r>
              <a:rPr lang="fr-FR"/>
              <a:t>A apporter par le stagiaire</a:t>
            </a:r>
          </a:p>
          <a:p>
            <a:pPr lvl="1"/>
            <a:r>
              <a:rPr lang="fr-FR"/>
              <a:t>Un PC laptop sous Windows 10 </a:t>
            </a:r>
          </a:p>
          <a:p>
            <a:pPr lvl="2"/>
            <a:r>
              <a:rPr lang="fr-FR"/>
              <a:t>Avec l’environnement Thonny installé au préalable comme indiqué dans cette présentation </a:t>
            </a:r>
          </a:p>
          <a:p>
            <a:pPr lvl="2"/>
            <a:r>
              <a:rPr lang="fr-FR"/>
              <a:t>Ceci permettra au stagiaire de repartir chez lui à la fin de la période avec son environnement qui lui permettra de poursuivre le projet ou de continuer à utiliser des produits ST</a:t>
            </a:r>
          </a:p>
          <a:p>
            <a:pPr lvl="1"/>
            <a:r>
              <a:rPr lang="fr-FR"/>
              <a:t>Un câble mini-USB </a:t>
            </a:r>
          </a:p>
          <a:p>
            <a:pPr lvl="2"/>
            <a:endParaRPr lang="fr-FR"/>
          </a:p>
        </p:txBody>
      </p:sp>
      <p:sp>
        <p:nvSpPr>
          <p:cNvPr id="2" name="Title 1"/>
          <p:cNvSpPr>
            <a:spLocks noGrp="1"/>
          </p:cNvSpPr>
          <p:nvPr>
            <p:ph type="title"/>
          </p:nvPr>
        </p:nvSpPr>
        <p:spPr>
          <a:xfrm>
            <a:off x="300116" y="0"/>
            <a:ext cx="11612182" cy="1305227"/>
          </a:xfrm>
        </p:spPr>
        <p:txBody>
          <a:bodyPr anchor="ctr">
            <a:normAutofit/>
          </a:bodyPr>
          <a:lstStyle/>
          <a:p>
            <a:r>
              <a:rPr lang="en-US"/>
              <a:t>Préparation informatique préliminaire </a:t>
            </a:r>
            <a:endParaRPr lang="en-US" dirty="0"/>
          </a:p>
        </p:txBody>
      </p:sp>
      <p:sp>
        <p:nvSpPr>
          <p:cNvPr id="5" name="Footer Placeholder 4"/>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DDF48A3D-AAB9-40FD-8973-A58737C95D88}"/>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a:t>
            </a:fld>
            <a:endParaRPr lang="en-US" dirty="0"/>
          </a:p>
        </p:txBody>
      </p:sp>
      <p:pic>
        <p:nvPicPr>
          <p:cNvPr id="8" name="Picture 7" descr="A picture containing cable, table, sitting, white&#10;&#10;Description automatically generated">
            <a:extLst>
              <a:ext uri="{FF2B5EF4-FFF2-40B4-BE49-F238E27FC236}">
                <a16:creationId xmlns:a16="http://schemas.microsoft.com/office/drawing/2014/main" id="{38924399-1CB5-4DAA-B7F5-384B210D6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23701" y="4009995"/>
            <a:ext cx="2316030" cy="2023479"/>
          </a:xfrm>
          <a:prstGeom prst="rect">
            <a:avLst/>
          </a:prstGeom>
        </p:spPr>
      </p:pic>
      <p:pic>
        <p:nvPicPr>
          <p:cNvPr id="10" name="Picture 9" descr="A computer&#10;&#10;Description automatically generated">
            <a:extLst>
              <a:ext uri="{FF2B5EF4-FFF2-40B4-BE49-F238E27FC236}">
                <a16:creationId xmlns:a16="http://schemas.microsoft.com/office/drawing/2014/main" id="{7E0ABF29-F321-434C-83E6-C6B4D8E2E41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76766" y="1564108"/>
            <a:ext cx="4008650" cy="2141704"/>
          </a:xfrm>
          <a:prstGeom prst="rect">
            <a:avLst/>
          </a:prstGeom>
        </p:spPr>
      </p:pic>
    </p:spTree>
    <p:extLst>
      <p:ext uri="{BB962C8B-B14F-4D97-AF65-F5344CB8AC3E}">
        <p14:creationId xmlns:p14="http://schemas.microsoft.com/office/powerpoint/2010/main" val="1750316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Lancez le main.py suivant:</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Regardons en détail les fonctions « </a:t>
            </a:r>
            <a:r>
              <a:rPr lang="fr-FR" dirty="0" err="1"/>
              <a:t>text</a:t>
            </a:r>
            <a:r>
              <a:rPr lang="fr-FR" dirty="0"/>
              <a:t>, fillrect &amp; circle » et leurs arguments. Ce sont des fonctions sont prédéfinies dans le driver du ST7735. Allons voir dans le fichier ST7735.py.</a:t>
            </a:r>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80</a:t>
            </a:fld>
            <a:endParaRPr lang="en-US" dirty="0"/>
          </a:p>
        </p:txBody>
      </p:sp>
      <p:sp>
        <p:nvSpPr>
          <p:cNvPr id="7" name="TextBox 6">
            <a:extLst>
              <a:ext uri="{FF2B5EF4-FFF2-40B4-BE49-F238E27FC236}">
                <a16:creationId xmlns:a16="http://schemas.microsoft.com/office/drawing/2014/main" id="{69CBFF16-C44F-4588-A05F-4538C3243CB3}"/>
              </a:ext>
            </a:extLst>
          </p:cNvPr>
          <p:cNvSpPr txBox="1"/>
          <p:nvPr/>
        </p:nvSpPr>
        <p:spPr>
          <a:xfrm>
            <a:off x="2811122" y="2016246"/>
            <a:ext cx="6097464" cy="2492990"/>
          </a:xfrm>
          <a:prstGeom prst="rect">
            <a:avLst/>
          </a:prstGeom>
          <a:noFill/>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ST7735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a:t>
            </a: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font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terminalfont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random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baudrate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60000000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polarity</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phase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it-IT"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t </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aDC</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"Y3"</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aReset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"Y4"</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aCS</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'Y5'</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initb2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FOREST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setvscroll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text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60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'ST Micro'</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BLUE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terminalfont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fillrect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25</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60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CYAN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circle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90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GREEN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06895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La fonction </a:t>
            </a:r>
            <a:r>
              <a:rPr lang="fr-FR" dirty="0" err="1"/>
              <a:t>rect</a:t>
            </a:r>
            <a:r>
              <a:rPr lang="fr-FR" dirty="0"/>
              <a:t> est dans le fichier du driver ST7735.py:</a:t>
            </a:r>
          </a:p>
          <a:p>
            <a:pPr lvl="2"/>
            <a:endParaRPr lang="fr-FR" dirty="0"/>
          </a:p>
          <a:p>
            <a:pPr lvl="2"/>
            <a:endParaRPr lang="fr-FR" dirty="0"/>
          </a:p>
          <a:p>
            <a:pPr lvl="2"/>
            <a:endParaRPr lang="fr-FR" dirty="0"/>
          </a:p>
          <a:p>
            <a:pPr lvl="2"/>
            <a:endParaRPr lang="fr-FR" dirty="0"/>
          </a:p>
          <a:p>
            <a:pPr lvl="2"/>
            <a:endParaRPr lang="fr-FR" dirty="0"/>
          </a:p>
          <a:p>
            <a:pPr lvl="2"/>
            <a:r>
              <a:rPr lang="fr-FR" dirty="0"/>
              <a:t>En regardant la fonction  fillrect ? Quelle est la différence ?</a:t>
            </a:r>
          </a:p>
          <a:p>
            <a:pPr lvl="2"/>
            <a:r>
              <a:rPr lang="fr-FR" dirty="0"/>
              <a:t>Essayons de trouver dans ce fichier les différentes couleurs possibles, comment faire du NAVY en programmant les pixels?</a:t>
            </a:r>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81</a:t>
            </a:fld>
            <a:endParaRPr lang="en-US" dirty="0"/>
          </a:p>
        </p:txBody>
      </p:sp>
      <p:pic>
        <p:nvPicPr>
          <p:cNvPr id="13" name="Picture 12">
            <a:extLst>
              <a:ext uri="{FF2B5EF4-FFF2-40B4-BE49-F238E27FC236}">
                <a16:creationId xmlns:a16="http://schemas.microsoft.com/office/drawing/2014/main" id="{15D03F45-5278-47AF-AD15-E5F7E4A40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9623" y="4448380"/>
            <a:ext cx="1709979" cy="1477329"/>
          </a:xfrm>
          <a:prstGeom prst="rect">
            <a:avLst/>
          </a:prstGeom>
        </p:spPr>
      </p:pic>
      <p:sp>
        <p:nvSpPr>
          <p:cNvPr id="10" name="TextBox 9">
            <a:extLst>
              <a:ext uri="{FF2B5EF4-FFF2-40B4-BE49-F238E27FC236}">
                <a16:creationId xmlns:a16="http://schemas.microsoft.com/office/drawing/2014/main" id="{4BE8B11D-A5A3-4B72-8933-596696541921}"/>
              </a:ext>
            </a:extLst>
          </p:cNvPr>
          <p:cNvSpPr txBox="1"/>
          <p:nvPr/>
        </p:nvSpPr>
        <p:spPr>
          <a:xfrm>
            <a:off x="1680604" y="2037490"/>
            <a:ext cx="6971512" cy="1277273"/>
          </a:xfrm>
          <a:prstGeom prst="rect">
            <a:avLst/>
          </a:prstGeom>
          <a:noFill/>
        </p:spPr>
        <p:txBody>
          <a:bodyPr wrap="square">
            <a:spAutoFit/>
          </a:bodyPr>
          <a:lstStyle/>
          <a:p>
            <a:r>
              <a:rPr lang="en-US" sz="11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FF00FF"/>
                </a:solidFill>
                <a:highlight>
                  <a:srgbClr val="FFFFFF"/>
                </a:highlight>
                <a:latin typeface="Source Code Pro" panose="020B0509030403020204" pitchFamily="49" charset="0"/>
                <a:ea typeface="Source Code Pro" panose="020B0509030403020204" pitchFamily="49" charset="0"/>
              </a:rPr>
              <a:t>rect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'''Draw a hollow rectangle.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aStart</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is the smallest coordinate corner</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and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aSize</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is a tuple indicating width, height.'''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hline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hline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vline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self</a:t>
            </a:r>
            <a:r>
              <a:rPr lang="en-US" sz="11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vline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aStart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4515048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dirty="0"/>
              <a:t>La fonction </a:t>
            </a:r>
            <a:r>
              <a:rPr lang="fr-FR" dirty="0" err="1"/>
              <a:t>text</a:t>
            </a:r>
            <a:r>
              <a:rPr lang="fr-FR" dirty="0"/>
              <a:t> est la suivante:  </a:t>
            </a:r>
          </a:p>
          <a:p>
            <a:pPr lvl="2"/>
            <a:endParaRPr lang="fr-FR" dirty="0"/>
          </a:p>
          <a:p>
            <a:pPr lvl="2"/>
            <a:endParaRPr lang="fr-FR" dirty="0"/>
          </a:p>
          <a:p>
            <a:pPr lvl="2"/>
            <a:endParaRPr lang="fr-FR" dirty="0"/>
          </a:p>
          <a:p>
            <a:pPr lvl="2"/>
            <a:endParaRPr lang="fr-FR" dirty="0"/>
          </a:p>
          <a:p>
            <a:pPr lvl="2"/>
            <a:endParaRPr lang="fr-FR" dirty="0"/>
          </a:p>
          <a:p>
            <a:pPr lvl="2"/>
            <a:r>
              <a:rPr lang="fr-FR" dirty="0"/>
              <a:t>Essayons de modifier le main.py pour écrire ton prénom, un rectangle aux contours verts, et un cercle plein de couleur rouge.</a:t>
            </a:r>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82</a:t>
            </a:fld>
            <a:endParaRPr lang="en-US" dirty="0"/>
          </a:p>
        </p:txBody>
      </p:sp>
      <p:sp>
        <p:nvSpPr>
          <p:cNvPr id="9" name="TextBox 8">
            <a:extLst>
              <a:ext uri="{FF2B5EF4-FFF2-40B4-BE49-F238E27FC236}">
                <a16:creationId xmlns:a16="http://schemas.microsoft.com/office/drawing/2014/main" id="{69AB9660-A1EE-4BA2-8E84-792EF05124A3}"/>
              </a:ext>
            </a:extLst>
          </p:cNvPr>
          <p:cNvSpPr txBox="1"/>
          <p:nvPr/>
        </p:nvSpPr>
        <p:spPr>
          <a:xfrm>
            <a:off x="2109425" y="2446385"/>
            <a:ext cx="8428247" cy="938719"/>
          </a:xfrm>
          <a:prstGeom prst="rect">
            <a:avLst/>
          </a:prstGeom>
          <a:noFill/>
        </p:spPr>
        <p:txBody>
          <a:bodyPr wrap="square">
            <a:spAutoFit/>
          </a:bodyPr>
          <a:lstStyle/>
          <a:p>
            <a:r>
              <a:rPr lang="en-US" sz="11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FF"/>
                </a:solidFill>
                <a:highlight>
                  <a:srgbClr val="FFFFFF"/>
                </a:highlight>
                <a:latin typeface="Source Code Pro" panose="020B0509030403020204" pitchFamily="49" charset="0"/>
                <a:ea typeface="Source Code Pro" panose="020B0509030403020204" pitchFamily="49" charset="0"/>
              </a:rPr>
              <a:t>text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self</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aPos</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aString</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aColor</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aFont</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aSize</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err="1">
                <a:solidFill>
                  <a:srgbClr val="000000"/>
                </a:solidFill>
                <a:highlight>
                  <a:srgbClr val="FFFFFF"/>
                </a:highlight>
                <a:latin typeface="Source Code Pro" panose="020B0509030403020204" pitchFamily="49" charset="0"/>
                <a:ea typeface="Source Code Pro" panose="020B0509030403020204" pitchFamily="49" charset="0"/>
              </a:rPr>
              <a:t>nowrap</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880088"/>
                </a:solidFill>
                <a:highlight>
                  <a:srgbClr val="FFFFFF"/>
                </a:highlight>
                <a:latin typeface="Source Code Pro" panose="020B0509030403020204" pitchFamily="49" charset="0"/>
                <a:ea typeface="Source Code Pro" panose="020B0509030403020204" pitchFamily="49" charset="0"/>
              </a:rPr>
              <a:t>False</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1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1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'''Draw a text at the given position.  If the string reaches the end of the</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display it is wrapped to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aPos</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[0] on the next line.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aSize</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may be an integer</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which will size the font uniformly on </a:t>
            </a:r>
            <a:r>
              <a:rPr lang="en-US" sz="1100" b="0" dirty="0" err="1">
                <a:solidFill>
                  <a:srgbClr val="FF8000"/>
                </a:solidFill>
                <a:highlight>
                  <a:srgbClr val="FFFFFF"/>
                </a:highlight>
                <a:latin typeface="Source Code Pro" panose="020B0509030403020204" pitchFamily="49" charset="0"/>
                <a:ea typeface="Source Code Pro" panose="020B0509030403020204" pitchFamily="49" charset="0"/>
              </a:rPr>
              <a:t>w,h</a:t>
            </a:r>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or a or any type that may be</a:t>
            </a:r>
          </a:p>
          <a:p>
            <a:r>
              <a:rPr lang="en-US" sz="1100" b="0" dirty="0">
                <a:solidFill>
                  <a:srgbClr val="FF8000"/>
                </a:solidFill>
                <a:highlight>
                  <a:srgbClr val="FFFFFF"/>
                </a:highlight>
                <a:latin typeface="Source Code Pro" panose="020B0509030403020204" pitchFamily="49" charset="0"/>
                <a:ea typeface="Source Code Pro" panose="020B0509030403020204" pitchFamily="49" charset="0"/>
              </a:rPr>
              <a:t>       indexed with [0] or [1].'''</a:t>
            </a:r>
            <a:endParaRPr lang="en-US" sz="11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484946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dirty="0"/>
              <a:t>Nous pouvons rajouter un effet scrolling vertical au LCD en rajoutant la fonction suivante:  </a:t>
            </a:r>
          </a:p>
          <a:p>
            <a:pPr lvl="2"/>
            <a:endParaRPr lang="fr-FR" dirty="0"/>
          </a:p>
          <a:p>
            <a:pPr lvl="2"/>
            <a:endParaRPr lang="fr-FR" dirty="0"/>
          </a:p>
          <a:p>
            <a:pPr lvl="2"/>
            <a:endParaRPr lang="fr-FR" dirty="0"/>
          </a:p>
          <a:p>
            <a:pPr lvl="2"/>
            <a:endParaRPr lang="fr-FR" dirty="0"/>
          </a:p>
          <a:p>
            <a:pPr lvl="2"/>
            <a:endParaRPr lang="fr-FR" dirty="0"/>
          </a:p>
          <a:p>
            <a:pPr lvl="2"/>
            <a:r>
              <a:rPr lang="fr-FR" dirty="0"/>
              <a:t>Quels arguments permettent de modifier le scrolling vertical ?</a:t>
            </a:r>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Ecrire/ réaliser des figures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83</a:t>
            </a:fld>
            <a:endParaRPr lang="en-US" dirty="0"/>
          </a:p>
        </p:txBody>
      </p:sp>
      <p:sp>
        <p:nvSpPr>
          <p:cNvPr id="8" name="TextBox 7">
            <a:extLst>
              <a:ext uri="{FF2B5EF4-FFF2-40B4-BE49-F238E27FC236}">
                <a16:creationId xmlns:a16="http://schemas.microsoft.com/office/drawing/2014/main" id="{EC0FC332-2450-4A4D-B1D7-719253D41CED}"/>
              </a:ext>
            </a:extLst>
          </p:cNvPr>
          <p:cNvSpPr txBox="1"/>
          <p:nvPr/>
        </p:nvSpPr>
        <p:spPr>
          <a:xfrm>
            <a:off x="3553547" y="2499481"/>
            <a:ext cx="6098102" cy="1384995"/>
          </a:xfrm>
          <a:prstGeom prst="rect">
            <a:avLst/>
          </a:prstGeom>
          <a:noFill/>
        </p:spPr>
        <p:txBody>
          <a:bodyPr wrap="square">
            <a:spAutoFit/>
          </a:bodyPr>
          <a:lstStyle/>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90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vscroll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time</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sleep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0.015</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90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vscroll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time</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sleep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0.015</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0070238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u="sng" dirty="0"/>
              <a:t>Etape 1</a:t>
            </a:r>
            <a:r>
              <a:rPr lang="fr-FR" dirty="0"/>
              <a:t>: Choisir une image sur internet de votre choix: Attention à la taille du </a:t>
            </a:r>
            <a:r>
              <a:rPr lang="fr-FR" sz="1800" dirty="0">
                <a:solidFill>
                  <a:srgbClr val="002052"/>
                </a:solidFill>
                <a:effectLst/>
                <a:latin typeface="Arial" panose="020B0604020202020204" pitchFamily="34" charset="0"/>
                <a:ea typeface="Calibri" panose="020F0502020204030204" pitchFamily="34" charset="0"/>
              </a:rPr>
              <a:t>fichier </a:t>
            </a:r>
            <a:r>
              <a:rPr lang="fr-FR" sz="1800" dirty="0" err="1">
                <a:solidFill>
                  <a:srgbClr val="002052"/>
                </a:solidFill>
                <a:effectLst/>
                <a:latin typeface="Arial" panose="020B0604020202020204" pitchFamily="34" charset="0"/>
                <a:ea typeface="Calibri" panose="020F0502020204030204" pitchFamily="34" charset="0"/>
              </a:rPr>
              <a:t>bmp</a:t>
            </a:r>
            <a:r>
              <a:rPr lang="fr-FR" dirty="0">
                <a:solidFill>
                  <a:srgbClr val="002052"/>
                </a:solidFill>
                <a:latin typeface="Arial" panose="020B0604020202020204" pitchFamily="34" charset="0"/>
                <a:ea typeface="Calibri" panose="020F0502020204030204" pitchFamily="34" charset="0"/>
              </a:rPr>
              <a:t>. Il doit faire </a:t>
            </a:r>
            <a:r>
              <a:rPr lang="fr-FR" sz="1800" dirty="0">
                <a:solidFill>
                  <a:srgbClr val="002052"/>
                </a:solidFill>
                <a:effectLst/>
                <a:latin typeface="Arial" panose="020B0604020202020204" pitchFamily="34" charset="0"/>
                <a:ea typeface="Calibri" panose="020F0502020204030204" pitchFamily="34" charset="0"/>
              </a:rPr>
              <a:t>une taille de 128x128 en 24 bits. Si nécessaire, on peut la convertir grâce à </a:t>
            </a:r>
            <a:r>
              <a:rPr lang="fr-FR" sz="1800" dirty="0" err="1">
                <a:solidFill>
                  <a:srgbClr val="002052"/>
                </a:solidFill>
                <a:effectLst/>
                <a:latin typeface="Arial" panose="020B0604020202020204" pitchFamily="34" charset="0"/>
                <a:ea typeface="Calibri" panose="020F0502020204030204" pitchFamily="34" charset="0"/>
              </a:rPr>
              <a:t>paint</a:t>
            </a:r>
            <a:r>
              <a:rPr lang="fr-FR" sz="1800" dirty="0">
                <a:solidFill>
                  <a:srgbClr val="002052"/>
                </a:solidFill>
                <a:effectLst/>
                <a:latin typeface="Arial" panose="020B0604020202020204" pitchFamily="34" charset="0"/>
                <a:ea typeface="Calibri" panose="020F0502020204030204" pitchFamily="34" charset="0"/>
              </a:rPr>
              <a:t> (faire un </a:t>
            </a:r>
            <a:r>
              <a:rPr lang="fr-FR" sz="1800" dirty="0" err="1">
                <a:solidFill>
                  <a:srgbClr val="002052"/>
                </a:solidFill>
                <a:effectLst/>
                <a:latin typeface="Arial" panose="020B0604020202020204" pitchFamily="34" charset="0"/>
                <a:ea typeface="Calibri" panose="020F0502020204030204" pitchFamily="34" charset="0"/>
              </a:rPr>
              <a:t>resize</a:t>
            </a:r>
            <a:r>
              <a:rPr lang="fr-FR" sz="1800" dirty="0">
                <a:solidFill>
                  <a:srgbClr val="002052"/>
                </a:solidFill>
                <a:effectLst/>
                <a:latin typeface="Arial" panose="020B0604020202020204" pitchFamily="34" charset="0"/>
                <a:ea typeface="Calibri" panose="020F0502020204030204" pitchFamily="34" charset="0"/>
              </a:rPr>
              <a:t> en 128x128 pixel et enregistrer 24bits bitmap). Le format « </a:t>
            </a:r>
            <a:r>
              <a:rPr lang="fr-FR" sz="1800" dirty="0" err="1">
                <a:solidFill>
                  <a:srgbClr val="002052"/>
                </a:solidFill>
                <a:effectLst/>
                <a:latin typeface="Arial" panose="020B0604020202020204" pitchFamily="34" charset="0"/>
                <a:ea typeface="Calibri" panose="020F0502020204030204" pitchFamily="34" charset="0"/>
              </a:rPr>
              <a:t>bmp</a:t>
            </a:r>
            <a:r>
              <a:rPr lang="fr-FR" sz="1800" dirty="0">
                <a:solidFill>
                  <a:srgbClr val="002052"/>
                </a:solidFill>
                <a:effectLst/>
                <a:latin typeface="Arial" panose="020B0604020202020204" pitchFamily="34" charset="0"/>
                <a:ea typeface="Calibri" panose="020F0502020204030204" pitchFamily="34" charset="0"/>
              </a:rPr>
              <a:t> » permet d'allouer 1 octet bleu, 1 octet vert et 1 octet rouge par pixel. </a:t>
            </a:r>
          </a:p>
          <a:p>
            <a:pPr lvl="2"/>
            <a:endParaRPr lang="fr-FR" dirty="0">
              <a:solidFill>
                <a:srgbClr val="002052"/>
              </a:solidFill>
              <a:latin typeface="Arial" panose="020B0604020202020204" pitchFamily="34" charset="0"/>
            </a:endParaRPr>
          </a:p>
          <a:p>
            <a:pPr lvl="2"/>
            <a:r>
              <a:rPr lang="fr-FR" u="sng" dirty="0">
                <a:solidFill>
                  <a:srgbClr val="002052"/>
                </a:solidFill>
                <a:latin typeface="Arial" panose="020B0604020202020204" pitchFamily="34" charset="0"/>
              </a:rPr>
              <a:t>Etape 2: </a:t>
            </a:r>
            <a:r>
              <a:rPr lang="fr-FR" dirty="0">
                <a:solidFill>
                  <a:srgbClr val="002052"/>
                </a:solidFill>
                <a:latin typeface="Arial" panose="020B0604020202020204" pitchFamily="34" charset="0"/>
              </a:rPr>
              <a:t>Pour que l’image soit « exploitable » par l’écran LCD, il faut qu’il soit dans un format binaire.</a:t>
            </a:r>
          </a:p>
          <a:p>
            <a:pPr lvl="2"/>
            <a:r>
              <a:rPr lang="fr-FR" sz="1800" dirty="0">
                <a:solidFill>
                  <a:srgbClr val="002052"/>
                </a:solidFill>
                <a:effectLst/>
                <a:latin typeface="Arial" panose="020B0604020202020204" pitchFamily="34" charset="0"/>
                <a:ea typeface="Calibri" panose="020F0502020204030204" pitchFamily="34" charset="0"/>
                <a:hlinkClick r:id="rId3"/>
              </a:rPr>
              <a:t>Utilisons le site suivant </a:t>
            </a:r>
            <a:r>
              <a:rPr lang="fr-FR" sz="1800" u="sng" dirty="0">
                <a:solidFill>
                  <a:srgbClr val="002052"/>
                </a:solidFill>
                <a:effectLst/>
                <a:latin typeface="Arial" panose="020B0604020202020204" pitchFamily="34" charset="0"/>
                <a:ea typeface="Calibri" panose="020F0502020204030204" pitchFamily="34" charset="0"/>
                <a:hlinkClick r:id="rId3"/>
              </a:rPr>
              <a:t>https://lvgl.io/tools/imageconverter </a:t>
            </a:r>
            <a:r>
              <a:rPr lang="fr-FR" sz="1800" dirty="0">
                <a:solidFill>
                  <a:srgbClr val="002052"/>
                </a:solidFill>
                <a:effectLst/>
                <a:latin typeface="Arial" panose="020B0604020202020204" pitchFamily="34" charset="0"/>
                <a:ea typeface="Calibri" panose="020F0502020204030204" pitchFamily="34" charset="0"/>
              </a:rPr>
              <a:t>pour convertir le fichier en RGB565</a:t>
            </a:r>
          </a:p>
          <a:p>
            <a:pPr lvl="2"/>
            <a:endParaRPr lang="fr-FR" dirty="0">
              <a:solidFill>
                <a:srgbClr val="002052"/>
              </a:solidFill>
              <a:latin typeface="Arial" panose="020B0604020202020204" pitchFamily="34" charset="0"/>
            </a:endParaRPr>
          </a:p>
          <a:p>
            <a:pPr lvl="2"/>
            <a:r>
              <a:rPr lang="fr-FR" dirty="0">
                <a:solidFill>
                  <a:srgbClr val="002052"/>
                </a:solidFill>
                <a:latin typeface="Arial" panose="020B0604020202020204" pitchFamily="34" charset="0"/>
              </a:rPr>
              <a:t>Qu’est ce que veut dire RGB565 pour un pixel ? </a:t>
            </a:r>
          </a:p>
          <a:p>
            <a:pPr lvl="2"/>
            <a:r>
              <a:rPr lang="fr-FR" dirty="0">
                <a:solidFill>
                  <a:srgbClr val="002052"/>
                </a:solidFill>
                <a:latin typeface="Arial" panose="020B0604020202020204" pitchFamily="34" charset="0"/>
              </a:rPr>
              <a:t>On alloue 5 bits pour le rouge, 6 bits pour le vert</a:t>
            </a:r>
          </a:p>
          <a:p>
            <a:pPr marL="539858" lvl="2" indent="0">
              <a:buNone/>
            </a:pPr>
            <a:r>
              <a:rPr lang="fr-FR" dirty="0">
                <a:solidFill>
                  <a:srgbClr val="002052"/>
                </a:solidFill>
                <a:latin typeface="Arial" panose="020B0604020202020204" pitchFamily="34" charset="0"/>
              </a:rPr>
              <a:t>et 5 bits pour le bleu. </a:t>
            </a:r>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Afficher une image complète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84</a:t>
            </a:fld>
            <a:endParaRPr lang="en-US" dirty="0"/>
          </a:p>
        </p:txBody>
      </p:sp>
      <p:pic>
        <p:nvPicPr>
          <p:cNvPr id="8" name="Picture 7">
            <a:extLst>
              <a:ext uri="{FF2B5EF4-FFF2-40B4-BE49-F238E27FC236}">
                <a16:creationId xmlns:a16="http://schemas.microsoft.com/office/drawing/2014/main" id="{9BCB474A-B384-4A57-B694-FEF571FE889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43233" y="4193188"/>
            <a:ext cx="5350237" cy="2431868"/>
          </a:xfrm>
          <a:prstGeom prst="rect">
            <a:avLst/>
          </a:prstGeom>
        </p:spPr>
      </p:pic>
    </p:spTree>
    <p:extLst>
      <p:ext uri="{BB962C8B-B14F-4D97-AF65-F5344CB8AC3E}">
        <p14:creationId xmlns:p14="http://schemas.microsoft.com/office/powerpoint/2010/main" val="3452397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endParaRPr lang="fr-FR" dirty="0"/>
          </a:p>
          <a:p>
            <a:pPr lvl="2"/>
            <a:r>
              <a:rPr lang="fr-FR" dirty="0">
                <a:solidFill>
                  <a:srgbClr val="002052"/>
                </a:solidFill>
                <a:latin typeface="Arial" panose="020B0604020202020204" pitchFamily="34" charset="0"/>
              </a:rPr>
              <a:t>Que représente le format RGB565 pour un pixel ?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Afficher une image complète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85</a:t>
            </a:fld>
            <a:endParaRPr lang="en-US" dirty="0"/>
          </a:p>
        </p:txBody>
      </p:sp>
      <p:pic>
        <p:nvPicPr>
          <p:cNvPr id="7" name="Picture 6">
            <a:extLst>
              <a:ext uri="{FF2B5EF4-FFF2-40B4-BE49-F238E27FC236}">
                <a16:creationId xmlns:a16="http://schemas.microsoft.com/office/drawing/2014/main" id="{C7076806-01A8-4F3C-853B-BAA800FA0161}"/>
              </a:ext>
            </a:extLst>
          </p:cNvPr>
          <p:cNvPicPr>
            <a:picLocks noChangeAspect="1"/>
          </p:cNvPicPr>
          <p:nvPr/>
        </p:nvPicPr>
        <p:blipFill>
          <a:blip r:embed="rId3"/>
          <a:stretch>
            <a:fillRect/>
          </a:stretch>
        </p:blipFill>
        <p:spPr>
          <a:xfrm>
            <a:off x="4350940" y="2545345"/>
            <a:ext cx="2294391" cy="957169"/>
          </a:xfrm>
          <a:prstGeom prst="rect">
            <a:avLst/>
          </a:prstGeom>
        </p:spPr>
      </p:pic>
      <p:pic>
        <p:nvPicPr>
          <p:cNvPr id="9" name="Picture 8">
            <a:extLst>
              <a:ext uri="{FF2B5EF4-FFF2-40B4-BE49-F238E27FC236}">
                <a16:creationId xmlns:a16="http://schemas.microsoft.com/office/drawing/2014/main" id="{4BFF5539-2C05-4707-889F-B7BA644470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3147" y="3451291"/>
            <a:ext cx="1709979" cy="1477329"/>
          </a:xfrm>
          <a:prstGeom prst="rect">
            <a:avLst/>
          </a:prstGeom>
        </p:spPr>
      </p:pic>
      <p:cxnSp>
        <p:nvCxnSpPr>
          <p:cNvPr id="11" name="Straight Arrow Connector 10">
            <a:extLst>
              <a:ext uri="{FF2B5EF4-FFF2-40B4-BE49-F238E27FC236}">
                <a16:creationId xmlns:a16="http://schemas.microsoft.com/office/drawing/2014/main" id="{47BD9436-72FD-43BF-A4F6-4AA86FFBEB4D}"/>
              </a:ext>
            </a:extLst>
          </p:cNvPr>
          <p:cNvCxnSpPr>
            <a:cxnSpLocks/>
          </p:cNvCxnSpPr>
          <p:nvPr/>
        </p:nvCxnSpPr>
        <p:spPr>
          <a:xfrm flipH="1">
            <a:off x="5213091" y="3024074"/>
            <a:ext cx="217714" cy="7554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3E6035-17C2-40EA-BF60-C3DDB97469F7}"/>
              </a:ext>
            </a:extLst>
          </p:cNvPr>
          <p:cNvCxnSpPr>
            <a:cxnSpLocks/>
          </p:cNvCxnSpPr>
          <p:nvPr/>
        </p:nvCxnSpPr>
        <p:spPr>
          <a:xfrm flipH="1">
            <a:off x="5213091" y="3084404"/>
            <a:ext cx="845448" cy="69511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84EE8B-C9FE-4EE4-8389-702BD2085E24}"/>
              </a:ext>
            </a:extLst>
          </p:cNvPr>
          <p:cNvCxnSpPr>
            <a:cxnSpLocks/>
          </p:cNvCxnSpPr>
          <p:nvPr/>
        </p:nvCxnSpPr>
        <p:spPr>
          <a:xfrm>
            <a:off x="4897922" y="3084404"/>
            <a:ext cx="175832" cy="6951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9445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u="sng" dirty="0"/>
              <a:t>Etape 3</a:t>
            </a:r>
            <a:r>
              <a:rPr lang="fr-FR" dirty="0"/>
              <a:t>: utiliser le main.py suivant:</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Question: comment faire pour avoir l’image en Cyan ?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7: Afficher une image complète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86</a:t>
            </a:fld>
            <a:endParaRPr lang="en-US" dirty="0"/>
          </a:p>
        </p:txBody>
      </p:sp>
      <p:sp>
        <p:nvSpPr>
          <p:cNvPr id="8" name="TextBox 7">
            <a:extLst>
              <a:ext uri="{FF2B5EF4-FFF2-40B4-BE49-F238E27FC236}">
                <a16:creationId xmlns:a16="http://schemas.microsoft.com/office/drawing/2014/main" id="{D4D38254-106E-4CBF-BD84-8BE030B8261F}"/>
              </a:ext>
            </a:extLst>
          </p:cNvPr>
          <p:cNvSpPr txBox="1"/>
          <p:nvPr/>
        </p:nvSpPr>
        <p:spPr>
          <a:xfrm>
            <a:off x="2241856" y="1938143"/>
            <a:ext cx="6098102" cy="3231654"/>
          </a:xfrm>
          <a:prstGeom prst="rect">
            <a:avLst/>
          </a:prstGeom>
          <a:noFill/>
        </p:spPr>
        <p:txBody>
          <a:bodyPr wrap="square">
            <a:spAutoFit/>
          </a:bodyPr>
          <a:lstStyle/>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ST7735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Pin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I2C</a:t>
            </a: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font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terminalfont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random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baudrate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60000000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polarity</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200" b="0" dirty="0" err="1">
                <a:solidFill>
                  <a:srgbClr val="000000"/>
                </a:solidFill>
                <a:highlight>
                  <a:srgbClr val="FFFFFF"/>
                </a:highlight>
                <a:latin typeface="Source Code Pro" panose="020B0509030403020204" pitchFamily="49" charset="0"/>
                <a:ea typeface="Source Code Pro" panose="020B0509030403020204" pitchFamily="49" charset="0"/>
              </a:rPr>
              <a:t>phase</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it-IT"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t </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aDC</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"Y3"</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200" b="0" dirty="0" err="1">
                <a:solidFill>
                  <a:srgbClr val="000000"/>
                </a:solidFill>
                <a:highlight>
                  <a:srgbClr val="FFFFFF"/>
                </a:highlight>
                <a:latin typeface="Source Code Pro" panose="020B0509030403020204" pitchFamily="49" charset="0"/>
                <a:ea typeface="Source Code Pro" panose="020B0509030403020204" pitchFamily="49" charset="0"/>
              </a:rPr>
              <a:t>aReset</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"Y4"</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000000"/>
                </a:solidFill>
                <a:highlight>
                  <a:srgbClr val="FFFFFF"/>
                </a:highlight>
                <a:latin typeface="Source Code Pro" panose="020B0509030403020204" pitchFamily="49" charset="0"/>
                <a:ea typeface="Source Code Pro" panose="020B0509030403020204" pitchFamily="49" charset="0"/>
              </a:rPr>
              <a:t>aCS</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200" b="0" dirty="0">
                <a:solidFill>
                  <a:srgbClr val="808080"/>
                </a:solidFill>
                <a:highlight>
                  <a:srgbClr val="FFFFFF"/>
                </a:highlight>
                <a:latin typeface="Source Code Pro" panose="020B0509030403020204" pitchFamily="49" charset="0"/>
                <a:ea typeface="Source Code Pro" panose="020B0509030403020204" pitchFamily="49" charset="0"/>
              </a:rPr>
              <a:t>'Y5'</a:t>
            </a:r>
            <a:r>
              <a:rPr lang="es-E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initb2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FOREST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with</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open</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output.bin</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rb</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as</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f</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y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x </a:t>
            </a:r>
            <a:r>
              <a:rPr lang="en-US" sz="12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data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f</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read</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data</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8</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data</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pos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x</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y</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2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pixel</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pos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d</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3484086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u="sng" dirty="0"/>
              <a:t>Etape 4</a:t>
            </a:r>
            <a:r>
              <a:rPr lang="fr-FR" dirty="0"/>
              <a:t>: on peut optimiser l’affichage de l’image avec ce programme suivant: </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8: Optimiser l’affichage d’image sur le LCD</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87</a:t>
            </a:fld>
            <a:endParaRPr lang="en-US" dirty="0"/>
          </a:p>
        </p:txBody>
      </p:sp>
      <p:sp>
        <p:nvSpPr>
          <p:cNvPr id="8" name="TextBox 7">
            <a:extLst>
              <a:ext uri="{FF2B5EF4-FFF2-40B4-BE49-F238E27FC236}">
                <a16:creationId xmlns:a16="http://schemas.microsoft.com/office/drawing/2014/main" id="{4B3CBAB3-67AF-4130-9852-DAD64F7A6172}"/>
              </a:ext>
            </a:extLst>
          </p:cNvPr>
          <p:cNvSpPr txBox="1"/>
          <p:nvPr/>
        </p:nvSpPr>
        <p:spPr>
          <a:xfrm>
            <a:off x="1161092" y="1887727"/>
            <a:ext cx="11415785" cy="4325608"/>
          </a:xfrm>
          <a:prstGeom prst="rect">
            <a:avLst/>
          </a:prstGeom>
          <a:noFill/>
        </p:spPr>
        <p:txBody>
          <a:bodyPr wrap="square">
            <a:spAutoFit/>
          </a:bodyPr>
          <a:lstStyle/>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random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machine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SPI</a:t>
            </a:r>
          </a:p>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from</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st7735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import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struct</a:t>
            </a: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SPI</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baudrate</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60000000</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polarity</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it-IT" sz="1000" b="0" dirty="0" err="1">
                <a:solidFill>
                  <a:srgbClr val="000000"/>
                </a:solidFill>
                <a:highlight>
                  <a:srgbClr val="FFFFFF"/>
                </a:highlight>
                <a:latin typeface="Source Code Pro" panose="020B0509030403020204" pitchFamily="49" charset="0"/>
                <a:ea typeface="Source Code Pro" panose="020B0509030403020204" pitchFamily="49" charset="0"/>
              </a:rPr>
              <a:t>phase</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it-IT"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it-IT"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it-IT"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t </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spi</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aDC</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808080"/>
                </a:solidFill>
                <a:highlight>
                  <a:srgbClr val="FFFFFF"/>
                </a:highlight>
                <a:latin typeface="Source Code Pro" panose="020B0509030403020204" pitchFamily="49" charset="0"/>
                <a:ea typeface="Source Code Pro" panose="020B0509030403020204" pitchFamily="49" charset="0"/>
              </a:rPr>
              <a:t>"Y3"</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aReset</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808080"/>
                </a:solidFill>
                <a:highlight>
                  <a:srgbClr val="FFFFFF"/>
                </a:highlight>
                <a:latin typeface="Source Code Pro" panose="020B0509030403020204" pitchFamily="49" charset="0"/>
                <a:ea typeface="Source Code Pro" panose="020B0509030403020204" pitchFamily="49" charset="0"/>
              </a:rPr>
              <a:t>"Y4"</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aCS</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808080"/>
                </a:solidFill>
                <a:highlight>
                  <a:srgbClr val="FFFFFF"/>
                </a:highlight>
                <a:latin typeface="Source Code Pro" panose="020B0509030403020204" pitchFamily="49" charset="0"/>
                <a:ea typeface="Source Code Pro" panose="020B0509030403020204" pitchFamily="49" charset="0"/>
              </a:rPr>
              <a:t>'Y5'</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s-E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initb2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FOREST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fr-FR" sz="1000" b="1" dirty="0" err="1">
                <a:solidFill>
                  <a:srgbClr val="0000FF"/>
                </a:solidFill>
                <a:highlight>
                  <a:srgbClr val="FFFFFF"/>
                </a:highlight>
                <a:latin typeface="Source Code Pro" panose="020B0509030403020204" pitchFamily="49" charset="0"/>
                <a:ea typeface="Source Code Pro" panose="020B0509030403020204" pitchFamily="49" charset="0"/>
              </a:rPr>
              <a:t>def</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1000" b="0" dirty="0">
                <a:solidFill>
                  <a:srgbClr val="FF00FF"/>
                </a:solidFill>
                <a:highlight>
                  <a:srgbClr val="FFFFFF"/>
                </a:highlight>
                <a:latin typeface="Source Code Pro" panose="020B0509030403020204" pitchFamily="49" charset="0"/>
                <a:ea typeface="Source Code Pro" panose="020B0509030403020204" pitchFamily="49" charset="0"/>
              </a:rPr>
              <a:t>displayBMP24</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bmp</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x0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000000"/>
                </a:solidFill>
                <a:highlight>
                  <a:srgbClr val="FFFFFF"/>
                </a:highlight>
                <a:latin typeface="Source Code Pro" panose="020B0509030403020204" pitchFamily="49" charset="0"/>
                <a:ea typeface="Source Code Pro" panose="020B0509030403020204" pitchFamily="49" charset="0"/>
              </a:rPr>
              <a:t>y0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fr-FR"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fr-FR"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bmp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880088"/>
                </a:solidFill>
                <a:highlight>
                  <a:srgbClr val="FFFFFF"/>
                </a:highlight>
                <a:latin typeface="Source Code Pro" panose="020B0509030403020204" pitchFamily="49" charset="0"/>
                <a:ea typeface="Source Code Pro" panose="020B0509030403020204" pitchFamily="49" charset="0"/>
              </a:rPr>
              <a:t>open</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bmp</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808080"/>
                </a:solidFill>
                <a:highlight>
                  <a:srgbClr val="FFFFFF"/>
                </a:highlight>
                <a:latin typeface="Source Code Pro" panose="020B0509030403020204" pitchFamily="49" charset="0"/>
                <a:ea typeface="Source Code Pro" panose="020B0509030403020204" pitchFamily="49" charset="0"/>
              </a:rPr>
              <a:t>rb</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data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bmp</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read</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bm</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file_size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x1</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h40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layers</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bits_per_pixel</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compression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res_h</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res_v</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x7</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x8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unpack</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"&lt;HLHHLLLLHHLLLLLL"</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data</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bm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0x4D42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1"</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h54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54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2"</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h40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40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3"</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layers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4"</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#assert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len</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(data) ==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file_size</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"bad header 5"</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bits_per_pixel</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24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6"</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assert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compression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"bad header 7"</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line_size_in_bytes</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bits_per_pixel</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8</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struct_line</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'&gt;%</a:t>
            </a:r>
            <a:r>
              <a:rPr lang="en-US" sz="1000" b="0" dirty="0" err="1">
                <a:solidFill>
                  <a:srgbClr val="808080"/>
                </a:solidFill>
                <a:highlight>
                  <a:srgbClr val="FFFFFF"/>
                </a:highlight>
                <a:latin typeface="Source Code Pro" panose="020B0509030403020204" pitchFamily="49" charset="0"/>
                <a:ea typeface="Source Code Pro" panose="020B0509030403020204" pitchFamily="49" charset="0"/>
              </a:rPr>
              <a:t>dH</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y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h</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line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bmp</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read</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line_size_in_bytes</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read bytes from file</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#pixels = [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TFTColor</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(line[</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*3+2],line[</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*3+1],line[</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*3]) for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in range(w) ] # RGB24 --&gt; RGB565</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pixels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&amp;</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0xF8</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8</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&amp;</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0xFC</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&lt;&lt;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&gt;&gt;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3</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for</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i</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FF"/>
                </a:solidFill>
                <a:highlight>
                  <a:srgbClr val="FFFFFF"/>
                </a:highlight>
                <a:latin typeface="Source Code Pro" panose="020B0509030403020204" pitchFamily="49" charset="0"/>
                <a:ea typeface="Source Code Pro" panose="020B0509030403020204" pitchFamily="49" charset="0"/>
              </a:rPr>
              <a:t>in</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880088"/>
                </a:solidFill>
                <a:highlight>
                  <a:srgbClr val="FFFFFF"/>
                </a:highlight>
                <a:latin typeface="Source Code Pro" panose="020B0509030403020204" pitchFamily="49" charset="0"/>
                <a:ea typeface="Source Code Pro" panose="020B0509030403020204" pitchFamily="49" charset="0"/>
              </a:rPr>
              <a:t>range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w</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RGB24 --&gt; RGB565</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d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a:t>
            </a:r>
            <a:r>
              <a:rPr lang="en-U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pack</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err="1">
                <a:solidFill>
                  <a:srgbClr val="000000"/>
                </a:solidFill>
                <a:highlight>
                  <a:srgbClr val="FFFFFF"/>
                </a:highlight>
                <a:latin typeface="Source Code Pro" panose="020B0509030403020204" pitchFamily="49" charset="0"/>
                <a:ea typeface="Source Code Pro" panose="020B0509030403020204" pitchFamily="49" charset="0"/>
              </a:rPr>
              <a:t>struct_line</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pixels</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008000"/>
                </a:solidFill>
                <a:highlight>
                  <a:srgbClr val="FFFFFF"/>
                </a:highlight>
                <a:latin typeface="Source Code Pro" panose="020B0509030403020204" pitchFamily="49" charset="0"/>
                <a:ea typeface="Source Code Pro" panose="020B0509030403020204" pitchFamily="49" charset="0"/>
              </a:rPr>
              <a:t># pack </a:t>
            </a:r>
            <a:r>
              <a:rPr lang="en-US" sz="1000" b="0" dirty="0" err="1">
                <a:solidFill>
                  <a:srgbClr val="008000"/>
                </a:solidFill>
                <a:highlight>
                  <a:srgbClr val="FFFFFF"/>
                </a:highlight>
                <a:latin typeface="Source Code Pro" panose="020B0509030403020204" pitchFamily="49" charset="0"/>
                <a:ea typeface="Source Code Pro" panose="020B0509030403020204" pitchFamily="49" charset="0"/>
              </a:rPr>
              <a:t>bytearray</a:t>
            </a:r>
            <a:endParaRPr lang="en-U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s-ES" sz="10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err="1">
                <a:solidFill>
                  <a:srgbClr val="000000"/>
                </a:solidFill>
                <a:highlight>
                  <a:srgbClr val="FFFFFF"/>
                </a:highlight>
                <a:latin typeface="Source Code Pro" panose="020B0509030403020204" pitchFamily="49" charset="0"/>
                <a:ea typeface="Source Code Pro" panose="020B0509030403020204" pitchFamily="49" charset="0"/>
              </a:rPr>
              <a:t>image</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x0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h</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w</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x0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h</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y0</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d</a:t>
            </a:r>
            <a:r>
              <a:rPr lang="es-E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s-E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s-ES" sz="10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s-ES" sz="1000" b="0" dirty="0" err="1">
                <a:solidFill>
                  <a:srgbClr val="008000"/>
                </a:solidFill>
                <a:highlight>
                  <a:srgbClr val="FFFFFF"/>
                </a:highlight>
                <a:latin typeface="Source Code Pro" panose="020B0509030403020204" pitchFamily="49" charset="0"/>
                <a:ea typeface="Source Code Pro" panose="020B0509030403020204" pitchFamily="49" charset="0"/>
              </a:rPr>
              <a:t>display</a:t>
            </a:r>
            <a:endParaRPr lang="es-ES" sz="1000" b="0" dirty="0">
              <a:solidFill>
                <a:srgbClr val="000000"/>
              </a:solidFill>
              <a:highlight>
                <a:srgbClr val="FFFFFF"/>
              </a:highlight>
              <a:latin typeface="Source Code Pro" panose="020B0509030403020204" pitchFamily="49" charset="0"/>
              <a:ea typeface="Source Code Pro" panose="020B0509030403020204" pitchFamily="49" charset="0"/>
            </a:endParaRP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p>
          <a:p>
            <a:pPr>
              <a:lnSpc>
                <a:spcPts val="1000"/>
              </a:lnSpc>
            </a:pP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displayBMP24</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t</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808080"/>
                </a:solidFill>
                <a:highlight>
                  <a:srgbClr val="FFFFFF"/>
                </a:highlight>
                <a:latin typeface="Source Code Pro" panose="020B0509030403020204" pitchFamily="49" charset="0"/>
                <a:ea typeface="Source Code Pro" panose="020B0509030403020204" pitchFamily="49" charset="0"/>
              </a:rPr>
              <a:t>'ST.bmp'</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0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10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000" dirty="0">
              <a:latin typeface="Source Code Pro" panose="020B0509030403020204" pitchFamily="49" charset="0"/>
              <a:ea typeface="Source Code Pro" panose="020B0509030403020204" pitchFamily="49" charset="0"/>
            </a:endParaRPr>
          </a:p>
        </p:txBody>
      </p:sp>
      <p:sp>
        <p:nvSpPr>
          <p:cNvPr id="7" name="Rectangle: Beveled 6">
            <a:extLst>
              <a:ext uri="{FF2B5EF4-FFF2-40B4-BE49-F238E27FC236}">
                <a16:creationId xmlns:a16="http://schemas.microsoft.com/office/drawing/2014/main" id="{B5B12F52-D1E2-487E-AEE0-81843567837D}"/>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253548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8 - </a:t>
            </a:r>
            <a:r>
              <a:rPr lang="fr-FR" dirty="0" err="1"/>
              <a:t>FreeCAD</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2845700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FC9033-3695-4AF5-9D6D-A236DF44FD24}"/>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28E795D3-4500-43CB-9F5E-EBE3A16DDD61}"/>
              </a:ext>
            </a:extLst>
          </p:cNvPr>
          <p:cNvSpPr>
            <a:spLocks noGrp="1"/>
          </p:cNvSpPr>
          <p:nvPr>
            <p:ph type="sldNum" sz="quarter" idx="12"/>
          </p:nvPr>
        </p:nvSpPr>
        <p:spPr/>
        <p:txBody>
          <a:bodyPr/>
          <a:lstStyle/>
          <a:p>
            <a:fld id="{5B31B9E4-8E4D-4C86-BFD7-412B282B373B}" type="slidenum">
              <a:rPr lang="fr-FR" smtClean="0"/>
              <a:pPr/>
              <a:t>89</a:t>
            </a:fld>
            <a:endParaRPr lang="fr-FR" dirty="0"/>
          </a:p>
        </p:txBody>
      </p:sp>
      <p:pic>
        <p:nvPicPr>
          <p:cNvPr id="3" name="Picture 2">
            <a:extLst>
              <a:ext uri="{FF2B5EF4-FFF2-40B4-BE49-F238E27FC236}">
                <a16:creationId xmlns:a16="http://schemas.microsoft.com/office/drawing/2014/main" id="{16F6F3AF-6DDD-4370-970A-ECEE4F166831}"/>
              </a:ext>
            </a:extLst>
          </p:cNvPr>
          <p:cNvPicPr>
            <a:picLocks noChangeAspect="1"/>
          </p:cNvPicPr>
          <p:nvPr/>
        </p:nvPicPr>
        <p:blipFill rotWithShape="1">
          <a:blip r:embed="rId2"/>
          <a:srcRect l="21306" t="13760" r="11440" b="7032"/>
          <a:stretch/>
        </p:blipFill>
        <p:spPr>
          <a:xfrm>
            <a:off x="1575128" y="530941"/>
            <a:ext cx="7751752" cy="5433307"/>
          </a:xfrm>
          <a:prstGeom prst="rect">
            <a:avLst/>
          </a:prstGeom>
          <a:ln w="3175">
            <a:solidFill>
              <a:schemeClr val="tx1"/>
            </a:solidFill>
          </a:ln>
        </p:spPr>
      </p:pic>
      <p:sp>
        <p:nvSpPr>
          <p:cNvPr id="6" name="Rectangle 5">
            <a:extLst>
              <a:ext uri="{FF2B5EF4-FFF2-40B4-BE49-F238E27FC236}">
                <a16:creationId xmlns:a16="http://schemas.microsoft.com/office/drawing/2014/main" id="{B5B3C389-7279-4485-8B18-D94F7C194F03}"/>
              </a:ext>
            </a:extLst>
          </p:cNvPr>
          <p:cNvSpPr/>
          <p:nvPr/>
        </p:nvSpPr>
        <p:spPr>
          <a:xfrm rot="20772934">
            <a:off x="429435" y="2375345"/>
            <a:ext cx="949490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See </a:t>
            </a:r>
            <a:r>
              <a:rPr lang="en-US" sz="5400" b="1" dirty="0" err="1">
                <a:ln w="22225">
                  <a:solidFill>
                    <a:schemeClr val="accent2"/>
                  </a:solidFill>
                  <a:prstDash val="solid"/>
                </a:ln>
                <a:solidFill>
                  <a:schemeClr val="accent2">
                    <a:lumMod val="40000"/>
                    <a:lumOff val="60000"/>
                  </a:schemeClr>
                </a:solidFill>
              </a:rPr>
              <a:t>github</a:t>
            </a:r>
            <a:r>
              <a:rPr lang="en-US" sz="5400" b="1" dirty="0">
                <a:ln w="22225">
                  <a:solidFill>
                    <a:schemeClr val="accent2"/>
                  </a:solidFill>
                  <a:prstDash val="solid"/>
                </a:ln>
                <a:solidFill>
                  <a:schemeClr val="accent2">
                    <a:lumMod val="40000"/>
                    <a:lumOff val="60000"/>
                  </a:schemeClr>
                </a:solidFill>
              </a:rPr>
              <a:t> for latest version</a:t>
            </a:r>
          </a:p>
        </p:txBody>
      </p:sp>
    </p:spTree>
    <p:extLst>
      <p:ext uri="{BB962C8B-B14F-4D97-AF65-F5344CB8AC3E}">
        <p14:creationId xmlns:p14="http://schemas.microsoft.com/office/powerpoint/2010/main" val="96342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68B5BD-2C84-4B91-BDFB-A7032353253B}"/>
              </a:ext>
            </a:extLst>
          </p:cNvPr>
          <p:cNvSpPr>
            <a:spLocks noGrp="1"/>
          </p:cNvSpPr>
          <p:nvPr>
            <p:ph idx="1"/>
          </p:nvPr>
        </p:nvSpPr>
        <p:spPr>
          <a:xfrm>
            <a:off x="300117" y="1484657"/>
            <a:ext cx="11594944" cy="4609579"/>
          </a:xfrm>
        </p:spPr>
        <p:txBody>
          <a:bodyPr>
            <a:normAutofit/>
          </a:bodyPr>
          <a:lstStyle/>
          <a:p>
            <a:r>
              <a:rPr lang="fr-FR"/>
              <a:t>Le tuteur aura à faire la soudure des connecteurs sur les différents composants.</a:t>
            </a:r>
          </a:p>
        </p:txBody>
      </p:sp>
      <p:sp>
        <p:nvSpPr>
          <p:cNvPr id="2" name="Title 1">
            <a:extLst>
              <a:ext uri="{FF2B5EF4-FFF2-40B4-BE49-F238E27FC236}">
                <a16:creationId xmlns:a16="http://schemas.microsoft.com/office/drawing/2014/main" id="{82F4A754-C6EB-4416-B3EA-134918D21D23}"/>
              </a:ext>
            </a:extLst>
          </p:cNvPr>
          <p:cNvSpPr>
            <a:spLocks noGrp="1"/>
          </p:cNvSpPr>
          <p:nvPr>
            <p:ph type="title"/>
          </p:nvPr>
        </p:nvSpPr>
        <p:spPr>
          <a:xfrm>
            <a:off x="300116" y="0"/>
            <a:ext cx="11612182" cy="1305227"/>
          </a:xfrm>
        </p:spPr>
        <p:txBody>
          <a:bodyPr anchor="ctr">
            <a:normAutofit/>
          </a:bodyPr>
          <a:lstStyle/>
          <a:p>
            <a:r>
              <a:rPr lang="fr-FR"/>
              <a:t>Soudure</a:t>
            </a:r>
          </a:p>
        </p:txBody>
      </p:sp>
      <p:sp>
        <p:nvSpPr>
          <p:cNvPr id="5" name="Footer Placeholder 4">
            <a:extLst>
              <a:ext uri="{FF2B5EF4-FFF2-40B4-BE49-F238E27FC236}">
                <a16:creationId xmlns:a16="http://schemas.microsoft.com/office/drawing/2014/main" id="{9757B748-84CC-4DC2-A49D-CC9541BBB48E}"/>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7" name="Slide Number Placeholder 6">
            <a:extLst>
              <a:ext uri="{FF2B5EF4-FFF2-40B4-BE49-F238E27FC236}">
                <a16:creationId xmlns:a16="http://schemas.microsoft.com/office/drawing/2014/main" id="{BF3859A2-830C-461C-917F-1A74D997D7F0}"/>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9</a:t>
            </a:fld>
            <a:endParaRPr lang="en-US" dirty="0"/>
          </a:p>
        </p:txBody>
      </p:sp>
      <p:pic>
        <p:nvPicPr>
          <p:cNvPr id="1026" name="Picture 2" descr="Fers à souder | Conrad.fr">
            <a:extLst>
              <a:ext uri="{FF2B5EF4-FFF2-40B4-BE49-F238E27FC236}">
                <a16:creationId xmlns:a16="http://schemas.microsoft.com/office/drawing/2014/main" id="{B25C677B-7AEE-4806-9682-5F8F42C0A58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519" y="2521034"/>
            <a:ext cx="4213863" cy="2725413"/>
          </a:xfrm>
          <a:prstGeom prst="rect">
            <a:avLst/>
          </a:prstGeom>
          <a:noFill/>
          <a:extLst>
            <a:ext uri="{909E8E84-426E-40DD-AFC4-6F175D3DCCD1}">
              <a14:hiddenFill xmlns:a14="http://schemas.microsoft.com/office/drawing/2010/main">
                <a:solidFill>
                  <a:srgbClr val="FFFFFF"/>
                </a:solidFill>
              </a14:hiddenFill>
            </a:ext>
          </a:extLst>
        </p:spPr>
      </p:pic>
      <p:sp>
        <p:nvSpPr>
          <p:cNvPr id="6" name="Cross 5">
            <a:extLst>
              <a:ext uri="{FF2B5EF4-FFF2-40B4-BE49-F238E27FC236}">
                <a16:creationId xmlns:a16="http://schemas.microsoft.com/office/drawing/2014/main" id="{8BE32054-883D-4B6E-AAA4-696204571E1F}"/>
              </a:ext>
            </a:extLst>
          </p:cNvPr>
          <p:cNvSpPr/>
          <p:nvPr/>
        </p:nvSpPr>
        <p:spPr>
          <a:xfrm rot="2858774">
            <a:off x="3156486" y="2022728"/>
            <a:ext cx="4265612" cy="4325620"/>
          </a:xfrm>
          <a:prstGeom prst="plus">
            <a:avLst>
              <a:gd name="adj" fmla="val 35132"/>
            </a:avLst>
          </a:prstGeom>
          <a:solidFill>
            <a:srgbClr val="E6007E">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err="1"/>
          </a:p>
        </p:txBody>
      </p:sp>
    </p:spTree>
    <p:extLst>
      <p:ext uri="{BB962C8B-B14F-4D97-AF65-F5344CB8AC3E}">
        <p14:creationId xmlns:p14="http://schemas.microsoft.com/office/powerpoint/2010/main" val="9246432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805113-B54E-471D-A479-6315624CD3A1}"/>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08453A57-5BEF-4AD6-8C5A-81233F5E2FCB}"/>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8113BE69-A528-4B7C-A550-34D20AC3FC0E}"/>
              </a:ext>
            </a:extLst>
          </p:cNvPr>
          <p:cNvSpPr>
            <a:spLocks noGrp="1"/>
          </p:cNvSpPr>
          <p:nvPr>
            <p:ph type="sldNum" sz="quarter" idx="12"/>
          </p:nvPr>
        </p:nvSpPr>
        <p:spPr/>
        <p:txBody>
          <a:bodyPr/>
          <a:lstStyle/>
          <a:p>
            <a:fld id="{5B31B9E4-8E4D-4C86-BFD7-412B282B373B}" type="slidenum">
              <a:rPr lang="fr-FR" smtClean="0"/>
              <a:pPr/>
              <a:t>90</a:t>
            </a:fld>
            <a:endParaRPr lang="fr-FR" dirty="0"/>
          </a:p>
        </p:txBody>
      </p:sp>
      <p:pic>
        <p:nvPicPr>
          <p:cNvPr id="11" name="Content Placeholder 10" descr="A picture containing text&#10;&#10;Description automatically generated">
            <a:extLst>
              <a:ext uri="{FF2B5EF4-FFF2-40B4-BE49-F238E27FC236}">
                <a16:creationId xmlns:a16="http://schemas.microsoft.com/office/drawing/2014/main" id="{3888D5D0-B24B-4116-8740-FAD00C0801B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82876" y="367689"/>
            <a:ext cx="11624777" cy="5364895"/>
          </a:xfrm>
        </p:spPr>
      </p:pic>
    </p:spTree>
    <p:extLst>
      <p:ext uri="{BB962C8B-B14F-4D97-AF65-F5344CB8AC3E}">
        <p14:creationId xmlns:p14="http://schemas.microsoft.com/office/powerpoint/2010/main" val="261140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Atelier 9 – Code Final</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3110206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17" y="1484657"/>
            <a:ext cx="11594944" cy="4609579"/>
          </a:xfrm>
        </p:spPr>
        <p:txBody>
          <a:bodyPr>
            <a:normAutofit/>
          </a:bodyPr>
          <a:lstStyle/>
          <a:p>
            <a:pPr lvl="2"/>
            <a:r>
              <a:rPr lang="fr-FR" dirty="0"/>
              <a:t>Extraire depuis votre répertoire de travail le fichier Final.zip</a:t>
            </a:r>
          </a:p>
          <a:p>
            <a:pPr lvl="3"/>
            <a:r>
              <a:rPr lang="fr-FR" dirty="0"/>
              <a:t>C:\.....\KARE\03-Code_Source\Final\Final.zip</a:t>
            </a:r>
          </a:p>
          <a:p>
            <a:pPr lvl="3"/>
            <a:r>
              <a:rPr lang="fr-FR" dirty="0"/>
              <a:t>Dans </a:t>
            </a:r>
            <a:r>
              <a:rPr lang="fr-FR" dirty="0" err="1"/>
              <a:t>Thonny</a:t>
            </a:r>
            <a:r>
              <a:rPr lang="fr-FR" dirty="0"/>
              <a:t>:</a:t>
            </a:r>
          </a:p>
          <a:p>
            <a:pPr lvl="4"/>
            <a:r>
              <a:rPr lang="fr-FR" dirty="0"/>
              <a:t>Télécharger l’ensemble des fichiers dans la racine de la </a:t>
            </a:r>
            <a:r>
              <a:rPr lang="fr-FR" dirty="0" err="1"/>
              <a:t>board</a:t>
            </a:r>
            <a:r>
              <a:rPr lang="fr-FR" dirty="0"/>
              <a:t>:</a:t>
            </a:r>
          </a:p>
          <a:p>
            <a:pPr lvl="5"/>
            <a:r>
              <a:rPr lang="en-US" dirty="0"/>
              <a:t>main.py</a:t>
            </a:r>
          </a:p>
          <a:p>
            <a:pPr lvl="5"/>
            <a:r>
              <a:rPr lang="en-US" dirty="0" err="1"/>
              <a:t>fnt.bin</a:t>
            </a:r>
            <a:endParaRPr lang="en-US" dirty="0"/>
          </a:p>
          <a:p>
            <a:pPr lvl="5"/>
            <a:r>
              <a:rPr lang="en-US" dirty="0"/>
              <a:t>ST_48.bmp</a:t>
            </a:r>
          </a:p>
          <a:p>
            <a:pPr lvl="5"/>
            <a:r>
              <a:rPr lang="en-US" dirty="0"/>
              <a:t>st7735.py</a:t>
            </a:r>
          </a:p>
          <a:p>
            <a:pPr lvl="5"/>
            <a:r>
              <a:rPr lang="en-US" dirty="0"/>
              <a:t>rotary_tim.py</a:t>
            </a:r>
          </a:p>
          <a:p>
            <a:pPr lvl="5"/>
            <a:r>
              <a:rPr lang="en-US" dirty="0"/>
              <a:t>boot.py</a:t>
            </a:r>
          </a:p>
          <a:p>
            <a:pPr lvl="5"/>
            <a:r>
              <a:rPr lang="en-US" dirty="0"/>
              <a:t>LPS22.py</a:t>
            </a:r>
          </a:p>
          <a:p>
            <a:pPr lvl="3"/>
            <a:r>
              <a:rPr lang="fr-FR" dirty="0"/>
              <a:t>Tester pong.py</a:t>
            </a:r>
          </a:p>
          <a:p>
            <a:pPr lvl="3"/>
            <a:endParaRPr lang="fr-FR" dirty="0"/>
          </a:p>
          <a:p>
            <a:pPr lvl="2"/>
            <a:r>
              <a:rPr lang="fr-FR" dirty="0"/>
              <a:t>Nous allons essayer d’intégrer le </a:t>
            </a:r>
            <a:r>
              <a:rPr lang="fr-FR" dirty="0" err="1"/>
              <a:t>pong</a:t>
            </a:r>
            <a:r>
              <a:rPr lang="fr-FR" dirty="0"/>
              <a:t> dans le programme complet</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3"/>
            <a:endParaRPr lang="fr-FR" dirty="0"/>
          </a:p>
          <a:p>
            <a:pPr lvl="3"/>
            <a:endParaRPr lang="fr-FR" dirty="0"/>
          </a:p>
          <a:p>
            <a:pPr lvl="3"/>
            <a:endParaRPr lang="fr-FR" dirty="0"/>
          </a:p>
          <a:p>
            <a:pPr lvl="2"/>
            <a:endParaRPr lang="fr-FR" dirty="0"/>
          </a:p>
          <a:p>
            <a:pPr lvl="2"/>
            <a:endParaRPr lang="fr-FR" dirty="0"/>
          </a:p>
        </p:txBody>
      </p:sp>
      <p:sp>
        <p:nvSpPr>
          <p:cNvPr id="5" name="Title 4"/>
          <p:cNvSpPr>
            <a:spLocks noGrp="1"/>
          </p:cNvSpPr>
          <p:nvPr>
            <p:ph type="title"/>
          </p:nvPr>
        </p:nvSpPr>
        <p:spPr>
          <a:xfrm>
            <a:off x="300116" y="0"/>
            <a:ext cx="11612182" cy="1305227"/>
          </a:xfrm>
        </p:spPr>
        <p:txBody>
          <a:bodyPr anchor="ctr">
            <a:normAutofit/>
          </a:bodyPr>
          <a:lstStyle/>
          <a:p>
            <a:r>
              <a:rPr lang="fr-FR" dirty="0"/>
              <a:t>Atelier 9: Code final et intégration</a:t>
            </a:r>
            <a:endParaRPr lang="en-US" dirty="0"/>
          </a:p>
        </p:txBody>
      </p:sp>
      <p:sp>
        <p:nvSpPr>
          <p:cNvPr id="4" name="Footer Placeholder 3"/>
          <p:cNvSpPr>
            <a:spLocks noGrp="1"/>
          </p:cNvSpPr>
          <p:nvPr>
            <p:ph type="ftr" sz="quarter" idx="11"/>
          </p:nvPr>
        </p:nvSpPr>
        <p:spPr>
          <a:xfrm>
            <a:off x="6072181" y="6332434"/>
            <a:ext cx="5484742" cy="292622"/>
          </a:xfrm>
        </p:spPr>
        <p:txBody>
          <a:bodyPr>
            <a:normAutofit/>
          </a:bodyPr>
          <a:lstStyle/>
          <a:p>
            <a:r>
              <a:rPr lang="fr-FR" dirty="0"/>
              <a:t>Support pour stages d'observation - ST - Septembre 2021</a:t>
            </a:r>
            <a:endParaRPr lang="en-US" dirty="0"/>
          </a:p>
        </p:txBody>
      </p:sp>
      <p:sp>
        <p:nvSpPr>
          <p:cNvPr id="6" name="Slide Number Placeholder 5">
            <a:extLst>
              <a:ext uri="{FF2B5EF4-FFF2-40B4-BE49-F238E27FC236}">
                <a16:creationId xmlns:a16="http://schemas.microsoft.com/office/drawing/2014/main" id="{B9AAC558-7E48-41E2-A25F-FFFAF7255522}"/>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92</a:t>
            </a:fld>
            <a:endParaRPr lang="en-US" dirty="0"/>
          </a:p>
        </p:txBody>
      </p:sp>
    </p:spTree>
    <p:extLst>
      <p:ext uri="{BB962C8B-B14F-4D97-AF65-F5344CB8AC3E}">
        <p14:creationId xmlns:p14="http://schemas.microsoft.com/office/powerpoint/2010/main" val="1806187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0D6C91-D096-4529-9BC4-68544A8F3E79}"/>
              </a:ext>
            </a:extLst>
          </p:cNvPr>
          <p:cNvSpPr>
            <a:spLocks noGrp="1"/>
          </p:cNvSpPr>
          <p:nvPr>
            <p:ph type="title"/>
          </p:nvPr>
        </p:nvSpPr>
        <p:spPr/>
        <p:txBody>
          <a:bodyPr/>
          <a:lstStyle/>
          <a:p>
            <a:r>
              <a:rPr lang="en-US" dirty="0"/>
              <a:t>Atelier 9 - Assemblage</a:t>
            </a:r>
          </a:p>
        </p:txBody>
      </p:sp>
      <p:sp>
        <p:nvSpPr>
          <p:cNvPr id="4" name="Footer Placeholder 3">
            <a:extLst>
              <a:ext uri="{FF2B5EF4-FFF2-40B4-BE49-F238E27FC236}">
                <a16:creationId xmlns:a16="http://schemas.microsoft.com/office/drawing/2014/main" id="{BF8CA273-2D14-4997-8F51-F9436B0ABBD6}"/>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DEB216EF-7DDF-4120-8F80-361402A12E3A}"/>
              </a:ext>
            </a:extLst>
          </p:cNvPr>
          <p:cNvSpPr>
            <a:spLocks noGrp="1"/>
          </p:cNvSpPr>
          <p:nvPr>
            <p:ph type="sldNum" sz="quarter" idx="12"/>
          </p:nvPr>
        </p:nvSpPr>
        <p:spPr/>
        <p:txBody>
          <a:bodyPr/>
          <a:lstStyle/>
          <a:p>
            <a:fld id="{5B31B9E4-8E4D-4C86-BFD7-412B282B373B}" type="slidenum">
              <a:rPr lang="fr-FR" smtClean="0"/>
              <a:pPr/>
              <a:t>93</a:t>
            </a:fld>
            <a:endParaRPr lang="fr-FR" dirty="0"/>
          </a:p>
        </p:txBody>
      </p:sp>
      <p:pic>
        <p:nvPicPr>
          <p:cNvPr id="7" name="Picture 6">
            <a:extLst>
              <a:ext uri="{FF2B5EF4-FFF2-40B4-BE49-F238E27FC236}">
                <a16:creationId xmlns:a16="http://schemas.microsoft.com/office/drawing/2014/main" id="{968916D8-EA48-48A0-AB8C-1B9A53EC9DD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899" y="218413"/>
            <a:ext cx="4435618" cy="165296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89A1CA7-8394-440D-A464-0FA39F02BB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5556" y="927842"/>
            <a:ext cx="2094706" cy="3410581"/>
          </a:xfrm>
          <a:prstGeom prst="rect">
            <a:avLst/>
          </a:prstGeom>
          <a:ln>
            <a:noFill/>
          </a:ln>
          <a:effectLst>
            <a:outerShdw blurRad="292100" dist="139700" dir="2700000" algn="tl" rotWithShape="0">
              <a:srgbClr val="333333">
                <a:alpha val="65000"/>
              </a:srgbClr>
            </a:outerShdw>
          </a:effectLst>
        </p:spPr>
      </p:pic>
      <p:pic>
        <p:nvPicPr>
          <p:cNvPr id="13" name="Picture 12" descr="A picture containing text&#10;&#10;Description automatically generated">
            <a:extLst>
              <a:ext uri="{FF2B5EF4-FFF2-40B4-BE49-F238E27FC236}">
                <a16:creationId xmlns:a16="http://schemas.microsoft.com/office/drawing/2014/main" id="{A783F352-E81E-427E-AC72-813E680A50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0301" y="1649542"/>
            <a:ext cx="2617667" cy="317947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7A6035E-5296-426C-8330-80BB983A2A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07" y="2979175"/>
            <a:ext cx="2200785" cy="27184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855751B5-7353-4070-8D88-854FB3F126C4}"/>
              </a:ext>
            </a:extLst>
          </p:cNvPr>
          <p:cNvSpPr txBox="1"/>
          <p:nvPr/>
        </p:nvSpPr>
        <p:spPr>
          <a:xfrm>
            <a:off x="62919" y="2641278"/>
            <a:ext cx="4127331" cy="1477328"/>
          </a:xfrm>
          <a:prstGeom prst="rect">
            <a:avLst/>
          </a:prstGeom>
          <a:noFill/>
        </p:spPr>
        <p:txBody>
          <a:bodyPr wrap="square" rtlCol="0">
            <a:spAutoFit/>
          </a:bodyPr>
          <a:lstStyle/>
          <a:p>
            <a:pPr marL="342900" indent="-342900" algn="l">
              <a:buFont typeface="+mj-lt"/>
              <a:buAutoNum type="arabicPeriod"/>
            </a:pPr>
            <a:r>
              <a:rPr lang="fr-FR"/>
              <a:t>Faire passer l’ensemble câblé par le trou de la pyBoard</a:t>
            </a:r>
          </a:p>
          <a:p>
            <a:pPr marL="342900" indent="-342900" algn="l">
              <a:buFont typeface="+mj-lt"/>
              <a:buAutoNum type="arabicPeriod"/>
            </a:pPr>
            <a:r>
              <a:rPr lang="fr-FR"/>
              <a:t>Ressortir l’écran et le positioner</a:t>
            </a:r>
          </a:p>
          <a:p>
            <a:pPr marL="342900" indent="-342900" algn="l">
              <a:buFont typeface="+mj-lt"/>
              <a:buAutoNum type="arabicPeriod"/>
            </a:pPr>
            <a:r>
              <a:rPr lang="fr-FR"/>
              <a:t>Faire ressortir la molette et visser son écrou.</a:t>
            </a:r>
          </a:p>
        </p:txBody>
      </p:sp>
    </p:spTree>
    <p:extLst>
      <p:ext uri="{BB962C8B-B14F-4D97-AF65-F5344CB8AC3E}">
        <p14:creationId xmlns:p14="http://schemas.microsoft.com/office/powerpoint/2010/main" val="3260332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8EDF73-1CB8-4CC0-85A7-02E3415C4835}"/>
              </a:ext>
            </a:extLst>
          </p:cNvPr>
          <p:cNvSpPr>
            <a:spLocks noGrp="1"/>
          </p:cNvSpPr>
          <p:nvPr>
            <p:ph type="title"/>
          </p:nvPr>
        </p:nvSpPr>
        <p:spPr/>
        <p:txBody>
          <a:bodyPr/>
          <a:lstStyle/>
          <a:p>
            <a:r>
              <a:rPr lang="en-US" dirty="0"/>
              <a:t>Atelier 9 - Assemblage</a:t>
            </a:r>
          </a:p>
        </p:txBody>
      </p:sp>
      <p:sp>
        <p:nvSpPr>
          <p:cNvPr id="4" name="Footer Placeholder 3">
            <a:extLst>
              <a:ext uri="{FF2B5EF4-FFF2-40B4-BE49-F238E27FC236}">
                <a16:creationId xmlns:a16="http://schemas.microsoft.com/office/drawing/2014/main" id="{1667FB17-4749-47C6-91CE-B2B2820C87AC}"/>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1A8C35E1-6634-4689-B077-101B37AD2C46}"/>
              </a:ext>
            </a:extLst>
          </p:cNvPr>
          <p:cNvSpPr>
            <a:spLocks noGrp="1"/>
          </p:cNvSpPr>
          <p:nvPr>
            <p:ph type="sldNum" sz="quarter" idx="12"/>
          </p:nvPr>
        </p:nvSpPr>
        <p:spPr/>
        <p:txBody>
          <a:bodyPr/>
          <a:lstStyle/>
          <a:p>
            <a:fld id="{5B31B9E4-8E4D-4C86-BFD7-412B282B373B}" type="slidenum">
              <a:rPr lang="fr-FR" smtClean="0"/>
              <a:pPr/>
              <a:t>94</a:t>
            </a:fld>
            <a:endParaRPr lang="fr-FR" dirty="0"/>
          </a:p>
        </p:txBody>
      </p:sp>
      <p:pic>
        <p:nvPicPr>
          <p:cNvPr id="7" name="Picture 6" descr="A picture containing adapter&#10;&#10;Description automatically generated">
            <a:extLst>
              <a:ext uri="{FF2B5EF4-FFF2-40B4-BE49-F238E27FC236}">
                <a16:creationId xmlns:a16="http://schemas.microsoft.com/office/drawing/2014/main" id="{BD571EFF-52D0-4F06-ABE6-6176458793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9239" y="652613"/>
            <a:ext cx="3575078" cy="1811546"/>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graphical user interface&#10;&#10;Description automatically generated">
            <a:extLst>
              <a:ext uri="{FF2B5EF4-FFF2-40B4-BE49-F238E27FC236}">
                <a16:creationId xmlns:a16="http://schemas.microsoft.com/office/drawing/2014/main" id="{B842E3E2-2FE5-4CC0-89AF-84F4CB9C39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2289" y="1613329"/>
            <a:ext cx="3175815" cy="2010466"/>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floor, indoor, wooden, hard&#10;&#10;Description automatically generated">
            <a:extLst>
              <a:ext uri="{FF2B5EF4-FFF2-40B4-BE49-F238E27FC236}">
                <a16:creationId xmlns:a16="http://schemas.microsoft.com/office/drawing/2014/main" id="{B85AE36C-27F6-4488-ADAF-A398B5B0E5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6076" y="2618562"/>
            <a:ext cx="2338539" cy="282279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D7C09F1B-2915-41DA-AFD8-1A565F315AD2}"/>
              </a:ext>
            </a:extLst>
          </p:cNvPr>
          <p:cNvSpPr txBox="1"/>
          <p:nvPr/>
        </p:nvSpPr>
        <p:spPr>
          <a:xfrm>
            <a:off x="476987" y="3429794"/>
            <a:ext cx="4127331" cy="1200329"/>
          </a:xfrm>
          <a:prstGeom prst="rect">
            <a:avLst/>
          </a:prstGeom>
          <a:noFill/>
        </p:spPr>
        <p:txBody>
          <a:bodyPr wrap="square" rtlCol="0">
            <a:spAutoFit/>
          </a:bodyPr>
          <a:lstStyle/>
          <a:p>
            <a:pPr marL="342900" indent="-342900" algn="l">
              <a:buFont typeface="+mj-lt"/>
              <a:buAutoNum type="arabicPeriod"/>
            </a:pPr>
            <a:r>
              <a:rPr lang="fr-FR"/>
              <a:t>Noter l’ordre des fils du LPS22</a:t>
            </a:r>
          </a:p>
          <a:p>
            <a:pPr marL="342900" indent="-342900" algn="l">
              <a:buFont typeface="+mj-lt"/>
              <a:buAutoNum type="arabicPeriod"/>
            </a:pPr>
            <a:r>
              <a:rPr lang="fr-FR"/>
              <a:t>Décâbler pour faire passer par la fente la nappe.</a:t>
            </a:r>
          </a:p>
          <a:p>
            <a:pPr marL="342900" indent="-342900" algn="l">
              <a:buFont typeface="+mj-lt"/>
              <a:buAutoNum type="arabicPeriod"/>
            </a:pPr>
            <a:r>
              <a:rPr lang="fr-FR"/>
              <a:t>Recâbler</a:t>
            </a:r>
          </a:p>
        </p:txBody>
      </p:sp>
    </p:spTree>
    <p:extLst>
      <p:ext uri="{BB962C8B-B14F-4D97-AF65-F5344CB8AC3E}">
        <p14:creationId xmlns:p14="http://schemas.microsoft.com/office/powerpoint/2010/main" val="2818841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F6BDE-E7B0-4364-88C2-CF31EB81C16C}"/>
              </a:ext>
            </a:extLst>
          </p:cNvPr>
          <p:cNvSpPr>
            <a:spLocks noGrp="1"/>
          </p:cNvSpPr>
          <p:nvPr>
            <p:ph type="title"/>
          </p:nvPr>
        </p:nvSpPr>
        <p:spPr/>
        <p:txBody>
          <a:bodyPr/>
          <a:lstStyle/>
          <a:p>
            <a:r>
              <a:rPr lang="en-US" dirty="0"/>
              <a:t>Atelier 9 - Assemblage</a:t>
            </a:r>
          </a:p>
        </p:txBody>
      </p:sp>
      <p:sp>
        <p:nvSpPr>
          <p:cNvPr id="4" name="Footer Placeholder 3">
            <a:extLst>
              <a:ext uri="{FF2B5EF4-FFF2-40B4-BE49-F238E27FC236}">
                <a16:creationId xmlns:a16="http://schemas.microsoft.com/office/drawing/2014/main" id="{081DE7AD-CC35-427F-BCE4-B858F13AC4F3}"/>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FCCAA9EC-7D54-4F0C-8A00-278BCF3A83C9}"/>
              </a:ext>
            </a:extLst>
          </p:cNvPr>
          <p:cNvSpPr>
            <a:spLocks noGrp="1"/>
          </p:cNvSpPr>
          <p:nvPr>
            <p:ph type="sldNum" sz="quarter" idx="12"/>
          </p:nvPr>
        </p:nvSpPr>
        <p:spPr/>
        <p:txBody>
          <a:bodyPr/>
          <a:lstStyle/>
          <a:p>
            <a:fld id="{5B31B9E4-8E4D-4C86-BFD7-412B282B373B}" type="slidenum">
              <a:rPr lang="fr-FR" smtClean="0"/>
              <a:pPr/>
              <a:t>95</a:t>
            </a:fld>
            <a:endParaRPr lang="fr-FR" dirty="0"/>
          </a:p>
        </p:txBody>
      </p:sp>
      <p:pic>
        <p:nvPicPr>
          <p:cNvPr id="7" name="Picture 6" descr="A picture containing electronics&#10;&#10;Description automatically generated">
            <a:extLst>
              <a:ext uri="{FF2B5EF4-FFF2-40B4-BE49-F238E27FC236}">
                <a16:creationId xmlns:a16="http://schemas.microsoft.com/office/drawing/2014/main" id="{71F4FE56-6928-4372-8BFA-B9A5887713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45514" y="499716"/>
            <a:ext cx="3269203" cy="3156082"/>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text&#10;&#10;Description automatically generated">
            <a:extLst>
              <a:ext uri="{FF2B5EF4-FFF2-40B4-BE49-F238E27FC236}">
                <a16:creationId xmlns:a16="http://schemas.microsoft.com/office/drawing/2014/main" id="{2B395D13-27F4-4398-A56C-87A39B6AB7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9091" y="1563342"/>
            <a:ext cx="4480570" cy="3732903"/>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FA1C462-89B9-4C95-8C70-328DAA7B7FCB}"/>
              </a:ext>
            </a:extLst>
          </p:cNvPr>
          <p:cNvSpPr txBox="1"/>
          <p:nvPr/>
        </p:nvSpPr>
        <p:spPr>
          <a:xfrm>
            <a:off x="701274" y="4257930"/>
            <a:ext cx="4127331" cy="1477328"/>
          </a:xfrm>
          <a:prstGeom prst="rect">
            <a:avLst/>
          </a:prstGeom>
          <a:noFill/>
        </p:spPr>
        <p:txBody>
          <a:bodyPr wrap="square" rtlCol="0">
            <a:spAutoFit/>
          </a:bodyPr>
          <a:lstStyle/>
          <a:p>
            <a:pPr marL="342900" indent="-342900" algn="l">
              <a:buFont typeface="+mj-lt"/>
              <a:buAutoNum type="arabicPeriod"/>
            </a:pPr>
            <a:r>
              <a:rPr lang="fr-FR" dirty="0"/>
              <a:t>Placer la </a:t>
            </a:r>
            <a:r>
              <a:rPr lang="fr-FR" dirty="0" err="1"/>
              <a:t>pyBoard</a:t>
            </a:r>
            <a:r>
              <a:rPr lang="fr-FR" dirty="0"/>
              <a:t> dans son emplacement</a:t>
            </a:r>
          </a:p>
          <a:p>
            <a:pPr marL="342900" indent="-342900" algn="l">
              <a:buFont typeface="+mj-lt"/>
              <a:buAutoNum type="arabicPeriod"/>
            </a:pPr>
            <a:r>
              <a:rPr lang="fr-FR" dirty="0"/>
              <a:t>Fermer avec le pied</a:t>
            </a:r>
          </a:p>
          <a:p>
            <a:pPr marL="342900" indent="-342900" algn="l">
              <a:buFont typeface="+mj-lt"/>
              <a:buAutoNum type="arabicPeriod"/>
            </a:pPr>
            <a:r>
              <a:rPr lang="fr-FR" dirty="0"/>
              <a:t>Brancher</a:t>
            </a:r>
          </a:p>
          <a:p>
            <a:pPr marL="342900" indent="-342900" algn="l">
              <a:buFont typeface="+mj-lt"/>
              <a:buAutoNum type="arabicPeriod"/>
            </a:pPr>
            <a:r>
              <a:rPr lang="fr-FR" dirty="0"/>
              <a:t>C’est fini! </a:t>
            </a:r>
          </a:p>
        </p:txBody>
      </p:sp>
    </p:spTree>
    <p:extLst>
      <p:ext uri="{BB962C8B-B14F-4D97-AF65-F5344CB8AC3E}">
        <p14:creationId xmlns:p14="http://schemas.microsoft.com/office/powerpoint/2010/main" val="12558419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4FAEBF-4411-4240-A42D-DD2D86D16983}"/>
              </a:ext>
            </a:extLst>
          </p:cNvPr>
          <p:cNvSpPr>
            <a:spLocks noGrp="1"/>
          </p:cNvSpPr>
          <p:nvPr>
            <p:ph idx="1"/>
          </p:nvPr>
        </p:nvSpPr>
        <p:spPr/>
        <p:txBody>
          <a:bodyPr/>
          <a:lstStyle/>
          <a:p>
            <a:r>
              <a:rPr lang="en-US" dirty="0" err="1"/>
              <a:t>Trouver</a:t>
            </a:r>
            <a:r>
              <a:rPr lang="en-US" dirty="0"/>
              <a:t> la table des applications et </a:t>
            </a:r>
            <a:r>
              <a:rPr lang="en-US" dirty="0" err="1"/>
              <a:t>ajouter</a:t>
            </a:r>
            <a:r>
              <a:rPr lang="en-US" dirty="0"/>
              <a:t> </a:t>
            </a:r>
            <a:r>
              <a:rPr lang="en-US" dirty="0" err="1"/>
              <a:t>pong_app</a:t>
            </a:r>
            <a:r>
              <a:rPr lang="en-US" dirty="0"/>
              <a:t>:</a:t>
            </a:r>
          </a:p>
          <a:p>
            <a:pPr lvl="1"/>
            <a:endParaRPr lang="en-US" dirty="0"/>
          </a:p>
          <a:p>
            <a:pPr lvl="1"/>
            <a:endParaRPr lang="en-US" dirty="0"/>
          </a:p>
        </p:txBody>
      </p:sp>
      <p:sp>
        <p:nvSpPr>
          <p:cNvPr id="3" name="Title 2">
            <a:extLst>
              <a:ext uri="{FF2B5EF4-FFF2-40B4-BE49-F238E27FC236}">
                <a16:creationId xmlns:a16="http://schemas.microsoft.com/office/drawing/2014/main" id="{AF0613F1-99B4-4508-A6BB-554A0E134603}"/>
              </a:ext>
            </a:extLst>
          </p:cNvPr>
          <p:cNvSpPr>
            <a:spLocks noGrp="1"/>
          </p:cNvSpPr>
          <p:nvPr>
            <p:ph type="title"/>
          </p:nvPr>
        </p:nvSpPr>
        <p:spPr/>
        <p:txBody>
          <a:bodyPr/>
          <a:lstStyle/>
          <a:p>
            <a:r>
              <a:rPr lang="fr-FR" dirty="0"/>
              <a:t>Atelier 9: Code final et intégration</a:t>
            </a:r>
            <a:endParaRPr lang="en-US" dirty="0"/>
          </a:p>
        </p:txBody>
      </p:sp>
      <p:sp>
        <p:nvSpPr>
          <p:cNvPr id="4" name="Footer Placeholder 3">
            <a:extLst>
              <a:ext uri="{FF2B5EF4-FFF2-40B4-BE49-F238E27FC236}">
                <a16:creationId xmlns:a16="http://schemas.microsoft.com/office/drawing/2014/main" id="{2208EFBB-0A4C-4AD4-B365-E56E752E9912}"/>
              </a:ext>
            </a:extLst>
          </p:cNvPr>
          <p:cNvSpPr>
            <a:spLocks noGrp="1"/>
          </p:cNvSpPr>
          <p:nvPr>
            <p:ph type="ftr" sz="quarter" idx="11"/>
          </p:nvPr>
        </p:nvSpPr>
        <p:spPr/>
        <p:txBody>
          <a:bodyPr/>
          <a:lstStyle/>
          <a:p>
            <a:r>
              <a:rPr lang="fr-FR" noProof="0"/>
              <a:t>Support pour stages d'observation - ST - Septembre 2021</a:t>
            </a:r>
            <a:endParaRPr lang="en-US" noProof="0"/>
          </a:p>
        </p:txBody>
      </p:sp>
      <p:sp>
        <p:nvSpPr>
          <p:cNvPr id="5" name="Slide Number Placeholder 4">
            <a:extLst>
              <a:ext uri="{FF2B5EF4-FFF2-40B4-BE49-F238E27FC236}">
                <a16:creationId xmlns:a16="http://schemas.microsoft.com/office/drawing/2014/main" id="{4ED00916-27E2-4994-AD9A-065621860C24}"/>
              </a:ext>
            </a:extLst>
          </p:cNvPr>
          <p:cNvSpPr>
            <a:spLocks noGrp="1"/>
          </p:cNvSpPr>
          <p:nvPr>
            <p:ph type="sldNum" sz="quarter" idx="12"/>
          </p:nvPr>
        </p:nvSpPr>
        <p:spPr/>
        <p:txBody>
          <a:bodyPr/>
          <a:lstStyle/>
          <a:p>
            <a:fld id="{5B31B9E4-8E4D-4C86-BFD7-412B282B373B}" type="slidenum">
              <a:rPr lang="fr-FR" smtClean="0"/>
              <a:pPr/>
              <a:t>96</a:t>
            </a:fld>
            <a:endParaRPr lang="fr-FR" dirty="0"/>
          </a:p>
        </p:txBody>
      </p:sp>
      <p:sp>
        <p:nvSpPr>
          <p:cNvPr id="7" name="TextBox 6">
            <a:extLst>
              <a:ext uri="{FF2B5EF4-FFF2-40B4-BE49-F238E27FC236}">
                <a16:creationId xmlns:a16="http://schemas.microsoft.com/office/drawing/2014/main" id="{569E50BB-F46D-45BF-B82A-863A4DD286B8}"/>
              </a:ext>
            </a:extLst>
          </p:cNvPr>
          <p:cNvSpPr txBox="1"/>
          <p:nvPr/>
        </p:nvSpPr>
        <p:spPr>
          <a:xfrm>
            <a:off x="6582737" y="2093747"/>
            <a:ext cx="6096000" cy="2308324"/>
          </a:xfrm>
          <a:prstGeom prst="rect">
            <a:avLst/>
          </a:prstGeom>
          <a:noFill/>
        </p:spPr>
        <p:txBody>
          <a:bodyPr wrap="square">
            <a:spAutoFit/>
          </a:bodyPr>
          <a:lstStyle/>
          <a:p>
            <a:r>
              <a:rPr lang="en-US" sz="1200" dirty="0">
                <a:solidFill>
                  <a:srgbClr val="000000"/>
                </a:solidFill>
                <a:highlight>
                  <a:srgbClr val="FFFFFF"/>
                </a:highlight>
                <a:latin typeface="Source Code Pro" panose="020B0509030403020204" pitchFamily="49" charset="0"/>
                <a:ea typeface="Source Code Pro" panose="020B0509030403020204" pitchFamily="49" charset="0"/>
              </a:rPr>
              <a:t>APPS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"ST logo"</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bouncing_logo_app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Heure</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reveil_app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Meteo</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meteo_app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808080"/>
                </a:solidFill>
                <a:highlight>
                  <a:srgbClr val="FFFFFF"/>
                </a:highlight>
                <a:latin typeface="Source Code Pro" panose="020B0509030403020204" pitchFamily="49" charset="0"/>
                <a:ea typeface="Source Code Pro" panose="020B0509030403020204" pitchFamily="49" charset="0"/>
              </a:rPr>
              <a:t>Niveau</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level_sensors_app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"Mandelbrot"</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mandel_app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"Bouncing Balls"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balls_app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"Snake"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snake_app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"Dice"</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dice_app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FF"/>
                </a:highlight>
                <a:latin typeface="Source Code Pro" panose="020B0509030403020204" pitchFamily="49" charset="0"/>
                <a:ea typeface="Source Code Pro" panose="020B0509030403020204" pitchFamily="49" charset="0"/>
              </a:rPr>
              <a:t>"Rect. Falls"</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1200" b="0" dirty="0" err="1">
                <a:solidFill>
                  <a:srgbClr val="000000"/>
                </a:solidFill>
                <a:highlight>
                  <a:srgbClr val="FFFFFF"/>
                </a:highlight>
                <a:latin typeface="Source Code Pro" panose="020B0509030403020204" pitchFamily="49" charset="0"/>
                <a:ea typeface="Source Code Pro" panose="020B0509030403020204" pitchFamily="49" charset="0"/>
              </a:rPr>
              <a:t>rect_fall_app</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p>
          <a:p>
            <a:r>
              <a:rPr lang="en-US" sz="1200" b="0" dirty="0">
                <a:solidFill>
                  <a:srgbClr val="000000"/>
                </a:solidFill>
                <a:highlight>
                  <a:srgbClr val="FFFF00"/>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r>
              <a:rPr lang="en-US" sz="1200" b="0" dirty="0">
                <a:solidFill>
                  <a:srgbClr val="808080"/>
                </a:solidFill>
                <a:highlight>
                  <a:srgbClr val="FFFF00"/>
                </a:highlight>
                <a:latin typeface="Source Code Pro" panose="020B0509030403020204" pitchFamily="49" charset="0"/>
                <a:ea typeface="Source Code Pro" panose="020B0509030403020204" pitchFamily="49" charset="0"/>
              </a:rPr>
              <a:t>"Pong"</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r>
              <a:rPr lang="en-US" sz="1200" dirty="0" err="1">
                <a:solidFill>
                  <a:srgbClr val="000000"/>
                </a:solidFill>
                <a:highlight>
                  <a:srgbClr val="FFFF00"/>
                </a:highlight>
                <a:latin typeface="Source Code Pro" panose="020B0509030403020204" pitchFamily="49" charset="0"/>
                <a:ea typeface="Source Code Pro" panose="020B0509030403020204" pitchFamily="49" charset="0"/>
              </a:rPr>
              <a:t>pong</a:t>
            </a:r>
            <a:r>
              <a:rPr lang="en-US" sz="1200" b="0" dirty="0" err="1">
                <a:solidFill>
                  <a:srgbClr val="000000"/>
                </a:solidFill>
                <a:highlight>
                  <a:srgbClr val="FFFF00"/>
                </a:highlight>
                <a:latin typeface="Source Code Pro" panose="020B0509030403020204" pitchFamily="49" charset="0"/>
                <a:ea typeface="Source Code Pro" panose="020B0509030403020204" pitchFamily="49" charset="0"/>
              </a:rPr>
              <a:t>_app</a:t>
            </a:r>
            <a:r>
              <a:rPr lang="en-US" sz="1200" b="1" dirty="0">
                <a:solidFill>
                  <a:srgbClr val="000080"/>
                </a:solidFill>
                <a:highlight>
                  <a:srgbClr val="FFFF00"/>
                </a:highlight>
                <a:latin typeface="Source Code Pro" panose="020B0509030403020204" pitchFamily="49" charset="0"/>
                <a:ea typeface="Source Code Pro" panose="020B0509030403020204" pitchFamily="49" charset="0"/>
              </a:rPr>
              <a:t>),</a:t>
            </a:r>
          </a:p>
          <a:p>
            <a:r>
              <a:rPr lang="en-US" sz="12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12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1200" dirty="0">
              <a:latin typeface="Source Code Pro" panose="020B0509030403020204" pitchFamily="49" charset="0"/>
              <a:ea typeface="Source Code Pro" panose="020B0509030403020204" pitchFamily="49" charset="0"/>
            </a:endParaRPr>
          </a:p>
        </p:txBody>
      </p:sp>
      <p:sp>
        <p:nvSpPr>
          <p:cNvPr id="6" name="Rectangle: Beveled 5">
            <a:extLst>
              <a:ext uri="{FF2B5EF4-FFF2-40B4-BE49-F238E27FC236}">
                <a16:creationId xmlns:a16="http://schemas.microsoft.com/office/drawing/2014/main" id="{98673E09-1517-488B-A670-F92B843DFBC9}"/>
              </a:ext>
            </a:extLst>
          </p:cNvPr>
          <p:cNvSpPr/>
          <p:nvPr/>
        </p:nvSpPr>
        <p:spPr>
          <a:xfrm>
            <a:off x="300116" y="315865"/>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39456833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C272B0-932D-4DB4-9A84-A570696CC245}"/>
              </a:ext>
            </a:extLst>
          </p:cNvPr>
          <p:cNvSpPr>
            <a:spLocks noGrp="1"/>
          </p:cNvSpPr>
          <p:nvPr>
            <p:ph idx="1"/>
          </p:nvPr>
        </p:nvSpPr>
        <p:spPr>
          <a:xfrm>
            <a:off x="111752" y="587511"/>
            <a:ext cx="4710414" cy="883469"/>
          </a:xfrm>
        </p:spPr>
        <p:txBody>
          <a:bodyPr/>
          <a:lstStyle/>
          <a:p>
            <a:r>
              <a:rPr lang="en-US" sz="2000" dirty="0"/>
              <a:t>Copier la function </a:t>
            </a:r>
            <a:r>
              <a:rPr lang="en-US" sz="2000" dirty="0" err="1"/>
              <a:t>pong_app</a:t>
            </a:r>
            <a:r>
              <a:rPr lang="en-US" sz="2000" dirty="0"/>
              <a:t>():</a:t>
            </a:r>
          </a:p>
          <a:p>
            <a:pPr lvl="1"/>
            <a:r>
              <a:rPr lang="en-US" sz="1800" dirty="0" err="1"/>
              <a:t>Depuis</a:t>
            </a:r>
            <a:r>
              <a:rPr lang="en-US" sz="1800" dirty="0"/>
              <a:t> pong.py dans main.py du PC et tester</a:t>
            </a:r>
          </a:p>
          <a:p>
            <a:endParaRPr lang="en-US" dirty="0"/>
          </a:p>
        </p:txBody>
      </p:sp>
      <p:sp>
        <p:nvSpPr>
          <p:cNvPr id="3" name="Title 2">
            <a:extLst>
              <a:ext uri="{FF2B5EF4-FFF2-40B4-BE49-F238E27FC236}">
                <a16:creationId xmlns:a16="http://schemas.microsoft.com/office/drawing/2014/main" id="{57EEEEA3-F969-475F-953C-0E68BF57E03E}"/>
              </a:ext>
            </a:extLst>
          </p:cNvPr>
          <p:cNvSpPr>
            <a:spLocks noGrp="1"/>
          </p:cNvSpPr>
          <p:nvPr>
            <p:ph type="title"/>
          </p:nvPr>
        </p:nvSpPr>
        <p:spPr/>
        <p:txBody>
          <a:bodyPr/>
          <a:lstStyle/>
          <a:p>
            <a:r>
              <a:rPr lang="fr-FR" dirty="0"/>
              <a:t>Atelier 9: Code final et intégration</a:t>
            </a:r>
            <a:endParaRPr lang="en-US" dirty="0"/>
          </a:p>
        </p:txBody>
      </p:sp>
      <p:sp>
        <p:nvSpPr>
          <p:cNvPr id="4" name="Footer Placeholder 3">
            <a:extLst>
              <a:ext uri="{FF2B5EF4-FFF2-40B4-BE49-F238E27FC236}">
                <a16:creationId xmlns:a16="http://schemas.microsoft.com/office/drawing/2014/main" id="{D30B379F-E051-4444-8C45-C0020BF574F3}"/>
              </a:ext>
            </a:extLst>
          </p:cNvPr>
          <p:cNvSpPr>
            <a:spLocks noGrp="1"/>
          </p:cNvSpPr>
          <p:nvPr>
            <p:ph type="ftr" sz="quarter" idx="11"/>
          </p:nvPr>
        </p:nvSpPr>
        <p:spPr/>
        <p:txBody>
          <a:bodyPr/>
          <a:lstStyle/>
          <a:p>
            <a:r>
              <a:rPr lang="fr-FR" noProof="0" dirty="0"/>
              <a:t>Support pour stages d'observation - ST - Septembre 2021</a:t>
            </a:r>
            <a:endParaRPr lang="en-US" noProof="0" dirty="0"/>
          </a:p>
        </p:txBody>
      </p:sp>
      <p:sp>
        <p:nvSpPr>
          <p:cNvPr id="5" name="Slide Number Placeholder 4">
            <a:extLst>
              <a:ext uri="{FF2B5EF4-FFF2-40B4-BE49-F238E27FC236}">
                <a16:creationId xmlns:a16="http://schemas.microsoft.com/office/drawing/2014/main" id="{51C06F84-193B-485A-9252-0A10B62E39F4}"/>
              </a:ext>
            </a:extLst>
          </p:cNvPr>
          <p:cNvSpPr>
            <a:spLocks noGrp="1"/>
          </p:cNvSpPr>
          <p:nvPr>
            <p:ph type="sldNum" sz="quarter" idx="12"/>
          </p:nvPr>
        </p:nvSpPr>
        <p:spPr/>
        <p:txBody>
          <a:bodyPr/>
          <a:lstStyle/>
          <a:p>
            <a:fld id="{5B31B9E4-8E4D-4C86-BFD7-412B282B373B}" type="slidenum">
              <a:rPr lang="fr-FR" smtClean="0"/>
              <a:pPr/>
              <a:t>97</a:t>
            </a:fld>
            <a:endParaRPr lang="fr-FR" dirty="0"/>
          </a:p>
        </p:txBody>
      </p:sp>
      <p:sp>
        <p:nvSpPr>
          <p:cNvPr id="8" name="TextBox 7">
            <a:extLst>
              <a:ext uri="{FF2B5EF4-FFF2-40B4-BE49-F238E27FC236}">
                <a16:creationId xmlns:a16="http://schemas.microsoft.com/office/drawing/2014/main" id="{6F22C88E-3C1C-484C-BB30-4C854E999B82}"/>
              </a:ext>
            </a:extLst>
          </p:cNvPr>
          <p:cNvSpPr txBox="1"/>
          <p:nvPr/>
        </p:nvSpPr>
        <p:spPr>
          <a:xfrm>
            <a:off x="300116" y="1575789"/>
            <a:ext cx="12242691" cy="5049267"/>
          </a:xfrm>
          <a:prstGeom prst="rect">
            <a:avLst/>
          </a:prstGeom>
          <a:noFill/>
        </p:spPr>
        <p:txBody>
          <a:bodyPr wrap="square" numCol="2">
            <a:spAutoFit/>
          </a:bodyPr>
          <a:lstStyle/>
          <a:p>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def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FF00FF"/>
                </a:solidFill>
                <a:highlight>
                  <a:srgbClr val="FFFFFF"/>
                </a:highlight>
                <a:latin typeface="Source Code Pro" panose="020B0509030403020204" pitchFamily="49" charset="0"/>
                <a:ea typeface="Source Code Pro" panose="020B0509030403020204" pitchFamily="49" charset="0"/>
              </a:rPr>
              <a:t>pong_app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Dimensions et position de la raquette: Longueur, hauteur, position X,Y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raquetteL</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60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raquetteVitesse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Dimensions et position de la balle: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Longeur</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hauteur, position X,Y</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3</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80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40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80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Zone de rebond de la balle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zoneXLow</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raquetteL</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zoneXHigh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zoneYLow</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zoneYHigh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Sens de déplacement de la balle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Nombre de touches de balle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scoreOK</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scoreKO</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raquetteCouleur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WHITE</a:t>
            </a:r>
          </a:p>
          <a:p>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fill</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Ecran noir</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while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Gestion de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raquette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position</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last_posR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raquette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bougé</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last_posR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posR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efface toute la ligne de la raquette en couleur de fond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fillrect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BLACK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raquetteVitesse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forward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raquetteVitesse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128</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raquetteH</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inc</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Affichage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de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raquette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fillrect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raquetteL</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raquetteH</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raquetteCouleur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Affichage score ou autres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donnees</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fillrect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28</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6</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80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BLACK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on efface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text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28</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scoreOK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GREEN</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terminalfont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text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808080"/>
                </a:solidFill>
                <a:highlight>
                  <a:srgbClr val="FFFFFF"/>
                </a:highlight>
                <a:latin typeface="Source Code Pro" panose="020B0509030403020204" pitchFamily="49" charset="0"/>
                <a:ea typeface="Source Code Pro" panose="020B0509030403020204" pitchFamily="49" charset="0"/>
              </a:rPr>
              <a:t>'%d'</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scoreKO</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RED</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terminalfont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False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Gestion de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balle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fillcircle</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TFT</a:t>
            </a:r>
            <a:r>
              <a:rPr lang="fr-FR"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BLACK</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efface la balle d'avant</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balleMoveY</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fillcircle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TFT</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YELLOW</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 balle passe sur le score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100</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105</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&gt;=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zoneXHigh</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atteint la limite supérieure en X: on change de sens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err="1">
                <a:solidFill>
                  <a:srgbClr val="0000FF"/>
                </a:solidFill>
                <a:highlight>
                  <a:srgbClr val="FFFFFF"/>
                </a:highlight>
                <a:latin typeface="Source Code Pro" panose="020B0509030403020204" pitchFamily="49" charset="0"/>
                <a:ea typeface="Source Code Pro" panose="020B0509030403020204" pitchFamily="49" charset="0"/>
              </a:rPr>
              <a:t>elif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balleX</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zoneXLow</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balleMoveX</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randint</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FF0000"/>
                </a:solidFill>
                <a:highlight>
                  <a:srgbClr val="FFFFFF"/>
                </a:highlight>
                <a:latin typeface="Source Code Pro" panose="020B0509030403020204" pitchFamily="49" charset="0"/>
                <a:ea typeface="Source Code Pro" panose="020B0509030403020204" pitchFamily="49" charset="0"/>
              </a:rPr>
              <a:t>2</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nouvelle vitesse de balle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update_score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880088"/>
                </a:solidFill>
                <a:highlight>
                  <a:srgbClr val="FFFFFF"/>
                </a:highlight>
                <a:latin typeface="Source Code Pro" panose="020B0509030403020204" pitchFamily="49" charset="0"/>
                <a:ea typeface="Source Code Pro" panose="020B0509030403020204" pitchFamily="49" charset="0"/>
              </a:rPr>
              <a:t>True</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le score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va</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changer</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a atteint la bas de l'écran. Il faut donc voir si la </a:t>
            </a:r>
            <a:r>
              <a:rPr lang="fr-FR" sz="800" b="0" dirty="0" err="1">
                <a:solidFill>
                  <a:srgbClr val="008000"/>
                </a:solidFill>
                <a:highlight>
                  <a:srgbClr val="FFFFFF"/>
                </a:highlight>
                <a:latin typeface="Source Code Pro" panose="020B0509030403020204" pitchFamily="49" charset="0"/>
                <a:ea typeface="Source Code Pro" panose="020B0509030403020204" pitchFamily="49" charset="0"/>
              </a:rPr>
              <a:t>requette</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est là...</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balleR</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err="1">
                <a:solidFill>
                  <a:srgbClr val="000000"/>
                </a:solidFill>
                <a:highlight>
                  <a:srgbClr val="FFFFFF"/>
                </a:highlight>
                <a:latin typeface="Source Code Pro" panose="020B0509030403020204" pitchFamily="49" charset="0"/>
                <a:ea typeface="Source Code Pro" panose="020B0509030403020204" pitchFamily="49" charset="0"/>
              </a:rPr>
              <a:t>scoreOK</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La balle est sur la raquette</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raquetteCouleur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GREEN</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else</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scoreKO</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1</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balle</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raté</a:t>
            </a:r>
            <a:r>
              <a:rPr lang="en-US" sz="800" b="0" dirty="0">
                <a:solidFill>
                  <a:srgbClr val="008000"/>
                </a:solidFill>
                <a:highlight>
                  <a:srgbClr val="FFFFFF"/>
                </a:highlight>
                <a:latin typeface="Source Code Pro" panose="020B0509030403020204" pitchFamily="49" charset="0"/>
                <a:ea typeface="Source Code Pro" panose="020B0509030403020204" pitchFamily="49" charset="0"/>
              </a:rPr>
              <a:t> la </a:t>
            </a:r>
            <a:r>
              <a:rPr lang="en-US" sz="800" b="0" dirty="0" err="1">
                <a:solidFill>
                  <a:srgbClr val="008000"/>
                </a:solidFill>
                <a:highlight>
                  <a:srgbClr val="FFFFFF"/>
                </a:highlight>
                <a:latin typeface="Source Code Pro" panose="020B0509030403020204" pitchFamily="49" charset="0"/>
                <a:ea typeface="Source Code Pro" panose="020B0509030403020204" pitchFamily="49" charset="0"/>
              </a:rPr>
              <a:t>raquette</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raquetteCouleur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TFT</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RED</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fr-FR"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fr-FR" sz="800" b="0" dirty="0">
                <a:solidFill>
                  <a:srgbClr val="008000"/>
                </a:solidFill>
                <a:highlight>
                  <a:srgbClr val="FFFFFF"/>
                </a:highlight>
                <a:latin typeface="Source Code Pro" panose="020B0509030403020204" pitchFamily="49" charset="0"/>
                <a:ea typeface="Source Code Pro" panose="020B0509030403020204" pitchFamily="49" charset="0"/>
              </a:rPr>
              <a:t># On atteint les limites Y: on change de sens        </a:t>
            </a:r>
            <a:endParaRPr lang="fr-FR"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&gt;=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zoneYHigh</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&lt;=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zoneYLow</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balleMoveY</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balleMoveY</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time</a:t>
            </a:r>
            <a:r>
              <a:rPr lang="en-US" sz="800" b="1" dirty="0" err="1">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sleep</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FF0000"/>
                </a:solidFill>
                <a:highlight>
                  <a:srgbClr val="FFFFFF"/>
                </a:highlight>
                <a:latin typeface="Source Code Pro" panose="020B0509030403020204" pitchFamily="49" charset="0"/>
                <a:ea typeface="Source Code Pro" panose="020B0509030403020204" pitchFamily="49" charset="0"/>
              </a:rPr>
              <a:t>0.005</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endParaRPr lang="en-US" sz="800" b="0" dirty="0">
              <a:solidFill>
                <a:srgbClr val="000000"/>
              </a:solidFill>
              <a:highlight>
                <a:srgbClr val="FFFFFF"/>
              </a:highlight>
              <a:latin typeface="Source Code Pro" panose="020B0509030403020204" pitchFamily="49" charset="0"/>
              <a:ea typeface="Source Code Pro" panose="020B0509030403020204" pitchFamily="49" charset="0"/>
            </a:endParaRPr>
          </a:p>
          <a:p>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if</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0" dirty="0" err="1">
                <a:solidFill>
                  <a:srgbClr val="000000"/>
                </a:solidFill>
                <a:highlight>
                  <a:srgbClr val="FFFFFF"/>
                </a:highlight>
                <a:latin typeface="Source Code Pro" panose="020B0509030403020204" pitchFamily="49" charset="0"/>
                <a:ea typeface="Source Code Pro" panose="020B0509030403020204" pitchFamily="49" charset="0"/>
              </a:rPr>
              <a:t>sw</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or</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click</a:t>
            </a:r>
            <a:r>
              <a:rPr lang="en-US" sz="800" b="1" dirty="0">
                <a:solidFill>
                  <a:srgbClr val="000080"/>
                </a:solidFill>
                <a:highlight>
                  <a:srgbClr val="FFFFFF"/>
                </a:highlight>
                <a:latin typeface="Source Code Pro" panose="020B0509030403020204" pitchFamily="49" charset="0"/>
                <a:ea typeface="Source Code Pro" panose="020B0509030403020204" pitchFamily="49" charset="0"/>
              </a:rPr>
              <a:t>:</a:t>
            </a:r>
            <a:r>
              <a:rPr lang="en-US" sz="800" b="0" dirty="0">
                <a:solidFill>
                  <a:srgbClr val="000000"/>
                </a:solidFill>
                <a:highlight>
                  <a:srgbClr val="FFFFFF"/>
                </a:highlight>
                <a:latin typeface="Source Code Pro" panose="020B0509030403020204" pitchFamily="49" charset="0"/>
                <a:ea typeface="Source Code Pro" panose="020B0509030403020204" pitchFamily="49" charset="0"/>
              </a:rPr>
              <a:t> </a:t>
            </a:r>
            <a:r>
              <a:rPr lang="en-US" sz="800" b="1" dirty="0">
                <a:solidFill>
                  <a:srgbClr val="0000FF"/>
                </a:solidFill>
                <a:highlight>
                  <a:srgbClr val="FFFFFF"/>
                </a:highlight>
                <a:latin typeface="Source Code Pro" panose="020B0509030403020204" pitchFamily="49" charset="0"/>
                <a:ea typeface="Source Code Pro" panose="020B0509030403020204" pitchFamily="49" charset="0"/>
              </a:rPr>
              <a:t>break</a:t>
            </a:r>
            <a:endParaRPr lang="en-US" sz="800" dirty="0">
              <a:latin typeface="Source Code Pro" panose="020B0509030403020204" pitchFamily="49" charset="0"/>
              <a:ea typeface="Source Code Pro" panose="020B0509030403020204" pitchFamily="49" charset="0"/>
            </a:endParaRPr>
          </a:p>
        </p:txBody>
      </p:sp>
      <p:sp>
        <p:nvSpPr>
          <p:cNvPr id="9" name="Rectangle: Beveled 8">
            <a:extLst>
              <a:ext uri="{FF2B5EF4-FFF2-40B4-BE49-F238E27FC236}">
                <a16:creationId xmlns:a16="http://schemas.microsoft.com/office/drawing/2014/main" id="{2B34D9B2-36FC-4B27-A057-D79AA5CF5E2F}"/>
              </a:ext>
            </a:extLst>
          </p:cNvPr>
          <p:cNvSpPr/>
          <p:nvPr/>
        </p:nvSpPr>
        <p:spPr>
          <a:xfrm>
            <a:off x="300116" y="310363"/>
            <a:ext cx="1173192" cy="449487"/>
          </a:xfrm>
          <a:prstGeom prst="bevel">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t>EXPERT</a:t>
            </a:r>
          </a:p>
        </p:txBody>
      </p:sp>
    </p:spTree>
    <p:extLst>
      <p:ext uri="{BB962C8B-B14F-4D97-AF65-F5344CB8AC3E}">
        <p14:creationId xmlns:p14="http://schemas.microsoft.com/office/powerpoint/2010/main" val="11778936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4E40-D600-4323-A597-F37D83B4CEC3}"/>
              </a:ext>
            </a:extLst>
          </p:cNvPr>
          <p:cNvSpPr>
            <a:spLocks noGrp="1"/>
          </p:cNvSpPr>
          <p:nvPr>
            <p:ph type="title"/>
          </p:nvPr>
        </p:nvSpPr>
        <p:spPr/>
        <p:txBody>
          <a:bodyPr/>
          <a:lstStyle/>
          <a:p>
            <a:r>
              <a:rPr lang="fr-FR" dirty="0"/>
              <a:t>Pour aller plus loin…</a:t>
            </a:r>
            <a:endParaRPr lang="en-US" dirty="0"/>
          </a:p>
        </p:txBody>
      </p:sp>
      <p:sp>
        <p:nvSpPr>
          <p:cNvPr id="3" name="Picture Placeholder 2">
            <a:extLst>
              <a:ext uri="{FF2B5EF4-FFF2-40B4-BE49-F238E27FC236}">
                <a16:creationId xmlns:a16="http://schemas.microsoft.com/office/drawing/2014/main" id="{30022EB2-903A-4429-A70D-D2233FF011D0}"/>
              </a:ext>
            </a:extLst>
          </p:cNvPr>
          <p:cNvSpPr>
            <a:spLocks noGrp="1"/>
          </p:cNvSpPr>
          <p:nvPr>
            <p:ph type="pic" sz="quarter" idx="10"/>
          </p:nvPr>
        </p:nvSpPr>
        <p:spPr/>
      </p:sp>
    </p:spTree>
    <p:extLst>
      <p:ext uri="{BB962C8B-B14F-4D97-AF65-F5344CB8AC3E}">
        <p14:creationId xmlns:p14="http://schemas.microsoft.com/office/powerpoint/2010/main" val="2317868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E8A99-8F53-4321-A90F-E658C7F0A20D}"/>
              </a:ext>
            </a:extLst>
          </p:cNvPr>
          <p:cNvSpPr>
            <a:spLocks noGrp="1"/>
          </p:cNvSpPr>
          <p:nvPr>
            <p:ph idx="1"/>
          </p:nvPr>
        </p:nvSpPr>
        <p:spPr>
          <a:xfrm>
            <a:off x="300117" y="1484657"/>
            <a:ext cx="11594944" cy="4609579"/>
          </a:xfrm>
        </p:spPr>
        <p:txBody>
          <a:bodyPr>
            <a:normAutofit/>
          </a:bodyPr>
          <a:lstStyle/>
          <a:p>
            <a:r>
              <a:rPr lang="en-US"/>
              <a:t>Voici comment configurer votre carte PyBoard pour qu'elle passe en mode DFU (Device Firmware Update = mise-à-jour du micrologiciel du périphérique)</a:t>
            </a:r>
          </a:p>
          <a:p>
            <a:r>
              <a:rPr lang="en-US"/>
              <a:t>Télécharger le dernier firmware micropython pour votre pyBoard v1.1:</a:t>
            </a:r>
          </a:p>
          <a:p>
            <a:pPr lvl="1"/>
            <a:r>
              <a:rPr lang="en-US">
                <a:hlinkClick r:id="rId3"/>
              </a:rPr>
              <a:t>https://micropython.org/download/pybv1/</a:t>
            </a:r>
            <a:endParaRPr lang="en-US"/>
          </a:p>
          <a:p>
            <a:r>
              <a:rPr lang="en-US"/>
              <a:t>Télécharger dfu-util 0.9:</a:t>
            </a:r>
          </a:p>
          <a:p>
            <a:pPr lvl="1"/>
            <a:r>
              <a:rPr lang="en-US">
                <a:hlinkClick r:id="rId4"/>
              </a:rPr>
              <a:t>http://dfu-util.sourceforge.net/releases/dfu-util-0.9-win64.zip</a:t>
            </a:r>
            <a:endParaRPr lang="en-US"/>
          </a:p>
          <a:p>
            <a:r>
              <a:rPr lang="en-US"/>
              <a:t>Dézipper le firmware (fichier dfu) ainsi que dfu-util dans un même répertoire</a:t>
            </a:r>
          </a:p>
          <a:p>
            <a:endParaRPr lang="en-US" dirty="0"/>
          </a:p>
        </p:txBody>
      </p:sp>
      <p:sp>
        <p:nvSpPr>
          <p:cNvPr id="2" name="Title 1">
            <a:extLst>
              <a:ext uri="{FF2B5EF4-FFF2-40B4-BE49-F238E27FC236}">
                <a16:creationId xmlns:a16="http://schemas.microsoft.com/office/drawing/2014/main" id="{2BEB075E-0998-4DA2-AD2C-A3C08FB34BB5}"/>
              </a:ext>
            </a:extLst>
          </p:cNvPr>
          <p:cNvSpPr>
            <a:spLocks noGrp="1"/>
          </p:cNvSpPr>
          <p:nvPr>
            <p:ph type="title"/>
          </p:nvPr>
        </p:nvSpPr>
        <p:spPr>
          <a:xfrm>
            <a:off x="300116" y="0"/>
            <a:ext cx="11612182" cy="1305227"/>
          </a:xfrm>
        </p:spPr>
        <p:txBody>
          <a:bodyPr anchor="ctr">
            <a:normAutofit/>
          </a:bodyPr>
          <a:lstStyle/>
          <a:p>
            <a:r>
              <a:rPr lang="en-US" dirty="0" err="1"/>
              <a:t>Mettre</a:t>
            </a:r>
            <a:r>
              <a:rPr lang="en-US" dirty="0"/>
              <a:t> à jour de </a:t>
            </a:r>
            <a:r>
              <a:rPr lang="en-US" dirty="0" err="1"/>
              <a:t>sa</a:t>
            </a:r>
            <a:r>
              <a:rPr lang="en-US" dirty="0"/>
              <a:t> </a:t>
            </a:r>
            <a:r>
              <a:rPr lang="en-US" dirty="0" err="1"/>
              <a:t>pyboard</a:t>
            </a:r>
            <a:endParaRPr lang="en-US" dirty="0"/>
          </a:p>
        </p:txBody>
      </p:sp>
      <p:sp>
        <p:nvSpPr>
          <p:cNvPr id="5" name="Footer Placeholder 4">
            <a:extLst>
              <a:ext uri="{FF2B5EF4-FFF2-40B4-BE49-F238E27FC236}">
                <a16:creationId xmlns:a16="http://schemas.microsoft.com/office/drawing/2014/main" id="{C9136202-559B-4D1A-A893-4650DC484005}"/>
              </a:ext>
            </a:extLst>
          </p:cNvPr>
          <p:cNvSpPr>
            <a:spLocks noGrp="1"/>
          </p:cNvSpPr>
          <p:nvPr>
            <p:ph type="ftr" sz="quarter" idx="11"/>
          </p:nvPr>
        </p:nvSpPr>
        <p:spPr>
          <a:xfrm>
            <a:off x="6072181" y="6332434"/>
            <a:ext cx="5484742" cy="292622"/>
          </a:xfrm>
        </p:spPr>
        <p:txBody>
          <a:bodyPr>
            <a:normAutofit/>
          </a:bodyPr>
          <a:lstStyle/>
          <a:p>
            <a:r>
              <a:rPr lang="fr-FR" noProof="0"/>
              <a:t>Support pour stages d'observation - ST - Septembre 2021</a:t>
            </a:r>
            <a:endParaRPr lang="en-US" noProof="0" dirty="0"/>
          </a:p>
        </p:txBody>
      </p:sp>
      <p:sp>
        <p:nvSpPr>
          <p:cNvPr id="6" name="Slide Number Placeholder 5">
            <a:extLst>
              <a:ext uri="{FF2B5EF4-FFF2-40B4-BE49-F238E27FC236}">
                <a16:creationId xmlns:a16="http://schemas.microsoft.com/office/drawing/2014/main" id="{EFCC261C-E5C3-40A9-958A-716352F88FB4}"/>
              </a:ext>
            </a:extLst>
          </p:cNvPr>
          <p:cNvSpPr>
            <a:spLocks noGrp="1"/>
          </p:cNvSpPr>
          <p:nvPr>
            <p:ph type="sldNum" sz="quarter" idx="12"/>
          </p:nvPr>
        </p:nvSpPr>
        <p:spPr>
          <a:xfrm>
            <a:off x="11613285" y="6332434"/>
            <a:ext cx="411111" cy="292622"/>
          </a:xfrm>
        </p:spPr>
        <p:txBody>
          <a:bodyPr>
            <a:normAutofit/>
          </a:bodyPr>
          <a:lstStyle/>
          <a:p>
            <a:fld id="{5B31B9E4-8E4D-4C86-BFD7-412B282B373B}" type="slidenum">
              <a:rPr lang="en-US" smtClean="0"/>
              <a:pPr/>
              <a:t>99</a:t>
            </a:fld>
            <a:endParaRPr lang="en-US" dirty="0"/>
          </a:p>
        </p:txBody>
      </p:sp>
      <p:pic>
        <p:nvPicPr>
          <p:cNvPr id="7" name="Picture 6">
            <a:extLst>
              <a:ext uri="{FF2B5EF4-FFF2-40B4-BE49-F238E27FC236}">
                <a16:creationId xmlns:a16="http://schemas.microsoft.com/office/drawing/2014/main" id="{FAB46EF9-77BE-42BC-9B47-1008F4DB13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183592" y="1978010"/>
            <a:ext cx="4832227" cy="1711084"/>
          </a:xfrm>
          <a:prstGeom prst="rect">
            <a:avLst/>
          </a:prstGeom>
          <a:ln>
            <a:noFill/>
          </a:ln>
          <a:effectLst/>
          <a:extLst>
            <a:ext uri="{AF507438-7753-43E0-B8FC-AC1667EBCBE1}">
              <a14:hiddenEffects xmlns:a14="http://schemas.microsoft.com/office/drawing/2010/main">
                <a:effectLst>
                  <a:outerShdw blurRad="292100" dist="139700" dir="2700000" algn="tl" rotWithShape="0">
                    <a:srgbClr val="333333">
                      <a:alpha val="65000"/>
                    </a:srgbClr>
                  </a:outerShdw>
                </a:effectLst>
              </a14:hiddenEffects>
            </a:ext>
          </a:extLst>
        </p:spPr>
      </p:pic>
      <p:cxnSp>
        <p:nvCxnSpPr>
          <p:cNvPr id="9" name="Straight Arrow Connector 8">
            <a:extLst>
              <a:ext uri="{FF2B5EF4-FFF2-40B4-BE49-F238E27FC236}">
                <a16:creationId xmlns:a16="http://schemas.microsoft.com/office/drawing/2014/main" id="{7D6DA5D6-1C15-42AE-A25C-0903FA0ACB0C}"/>
              </a:ext>
            </a:extLst>
          </p:cNvPr>
          <p:cNvCxnSpPr>
            <a:cxnSpLocks/>
          </p:cNvCxnSpPr>
          <p:nvPr/>
        </p:nvCxnSpPr>
        <p:spPr>
          <a:xfrm flipV="1">
            <a:off x="4606376" y="2289439"/>
            <a:ext cx="5871410" cy="779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1073AB3-27D3-4462-A84F-06E40AEB7E38}"/>
              </a:ext>
            </a:extLst>
          </p:cNvPr>
          <p:cNvSpPr>
            <a:spLocks noChangeAspect="1"/>
          </p:cNvSpPr>
          <p:nvPr/>
        </p:nvSpPr>
        <p:spPr>
          <a:xfrm>
            <a:off x="10477786" y="2143274"/>
            <a:ext cx="282360" cy="282360"/>
          </a:xfrm>
          <a:prstGeom prst="ellipse">
            <a:avLst/>
          </a:prstGeom>
          <a:noFill/>
          <a:ln>
            <a:solidFill>
              <a:srgbClr val="49B170"/>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endParaRPr lang="en-US" sz="2000" dirty="0"/>
          </a:p>
        </p:txBody>
      </p:sp>
      <p:pic>
        <p:nvPicPr>
          <p:cNvPr id="20" name="Picture 19">
            <a:extLst>
              <a:ext uri="{FF2B5EF4-FFF2-40B4-BE49-F238E27FC236}">
                <a16:creationId xmlns:a16="http://schemas.microsoft.com/office/drawing/2014/main" id="{44745ADB-8CDB-4244-90E8-71D5A4699AA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294574" y="3869455"/>
            <a:ext cx="3510841" cy="2352335"/>
          </a:xfrm>
          <a:prstGeom prst="rect">
            <a:avLst/>
          </a:prstGeom>
        </p:spPr>
      </p:pic>
      <p:cxnSp>
        <p:nvCxnSpPr>
          <p:cNvPr id="21" name="Straight Arrow Connector 20">
            <a:extLst>
              <a:ext uri="{FF2B5EF4-FFF2-40B4-BE49-F238E27FC236}">
                <a16:creationId xmlns:a16="http://schemas.microsoft.com/office/drawing/2014/main" id="{C604CE74-F1BA-49D6-BC24-98E78EF61E76}"/>
              </a:ext>
            </a:extLst>
          </p:cNvPr>
          <p:cNvCxnSpPr>
            <a:cxnSpLocks/>
            <a:endCxn id="20" idx="1"/>
          </p:cNvCxnSpPr>
          <p:nvPr/>
        </p:nvCxnSpPr>
        <p:spPr>
          <a:xfrm>
            <a:off x="2756950" y="4826385"/>
            <a:ext cx="4537624" cy="2192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2883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ff2bc79a42d4e1134194e983bf134319e6f264"/>
  <p:tag name="APPVER" val="ᑄᐿᑁ"/>
  <p:tag name="RANDOM" val="17"/>
  <p:tag name="ISPRING_RESOURCE_PATHS_HASH_2" val="bb676f2088989847832f8dea20845ed3ced6f7aa"/>
  <p:tag name="MMPROD_NEXTUNIQUEID" val="10009"/>
  <p:tag name="MMPROD_UIDATA" val="&lt;database version=&quot;10.0&quot;&gt;&lt;object type=&quot;1&quot; unique_id=&quot;10001&quot;&gt;&lt;object type=&quot;2&quot; unique_id=&quot;46893&quot;&gt;&lt;object type=&quot;3&quot; unique_id=&quot;55459&quot;&gt;&lt;property id=&quot;20148&quot; value=&quot;5&quot;/&gt;&lt;property id=&quot;20300&quot; value=&quot;Slide 1 - &amp;quot;ST PowerPoint™ Template 16:9&amp;quot;&quot;/&gt;&lt;property id=&quot;20307&quot; value=&quot;257&quot;/&gt;&lt;/object&gt;&lt;object type=&quot;3&quot; unique_id=&quot;55473&quot;&gt;&lt;property id=&quot;20148&quot; value=&quot;5&quot;/&gt;&lt;property id=&quot;20300&quot; value=&quot;Slide 2&quot;/&gt;&lt;property id=&quot;20307&quot; value=&quot;258&quot;/&gt;&lt;/object&gt;&lt;object type=&quot;3&quot; unique_id=&quot;55474&quot;&gt;&lt;property id=&quot;20148&quot; value=&quot;5&quot;/&gt;&lt;property id=&quot;20300&quot; value=&quot;Slide 3&quot;/&gt;&lt;property id=&quot;20307&quot; value=&quot;259&quot;/&gt;&lt;/object&gt;&lt;/object&gt;&lt;object type=&quot;8&quot; unique_id=&quot;46897&quot;&gt;&lt;/object&gt;&lt;/object&gt;&lt;/database&gt;"/>
  <p:tag name="SECTOMILLISECCONVERTED" val="1"/>
  <p:tag name="CLINAME" val="ᑦᑿᑔᑽᑲᒄᒄᑺᑷᑺᑶᑵ!ᑦᑿᑔᑽᑲᒄᒄᑺᑷᑺᑶᑵ!ᑦᑿᑔᑽᑲᒄᒄᑺᑷᑺᑶᑵ"/>
  <p:tag name="DATETIME" val="ᑈᑀᑇᑀᑃᑁᑂᑃᐱᐱᑂᑆᑋᑁᑄᑡᑞᐱᐹᑘᑞᑥᐼᑃᑋᑁᐺ!ᑂᑀᑂᑇᑀᑃᑁᑃᑂᐱᐱᑂᑄᑋᑄᑄᐱᐹᑘᑞᑥᐼᑂᑋᑁᐺ!ᑂᑀᑂᑇᑀᑃᑁᑃᑂᐱᐱᑂᑄᑋᑄᑄᐱᐹᑘᑞᑥᐼᑂᑋᑁᐺ"/>
  <p:tag name="DONEBY" val="ᑤᑥᑭᑴᑽᑲᒃᑲᐱᑴᒀᑽᒀᑾᑳᒀ!ᑬᑦᑿᑔᑽᑲᒄᒄᑺᑷᑺᑶᑵᑮᐱᑏᐱᑒᑚᑡᐱᑹᑲᑿᑵᒀᒇᑶᒃ!ᑬᑦᑿᑔᑽᑲᒄᒄᑺᑷᑺᑶᑵᑮᐱᑏᐱᑒᑚᑡᐱᑹᑲᑿᑵᒀᒇᑶᒃ"/>
  <p:tag name="IPADDRESS" val="ᑒᑘᑣᑔᑨᑝᑃᑂᑄᑄ!ᑣᑟᑤᑔᑨᑝᑁᑂᑃᑅ!ᑣᑟᑤᑔᑨᑝᑁᑂᑃᑅ"/>
  <p:tag name="CHECKSUM" val="ᑅᑉᑄᑇ!ᑆᑉᑂᑈ!ᑆᑉᑂᑈ"/>
</p:tagLst>
</file>

<file path=ppt/theme/theme1.xml><?xml version="1.0" encoding="utf-8"?>
<a:theme xmlns:a="http://schemas.openxmlformats.org/drawingml/2006/main" name="ST PowerPoint Template 16x9">
  <a:themeElements>
    <a:clrScheme name="STMicroelectronics 2020">
      <a:dk1>
        <a:srgbClr val="03234B"/>
      </a:dk1>
      <a:lt1>
        <a:srgbClr val="FFFFFF"/>
      </a:lt1>
      <a:dk2>
        <a:srgbClr val="464650"/>
      </a:dk2>
      <a:lt2>
        <a:srgbClr val="E8E8E9"/>
      </a:lt2>
      <a:accent1>
        <a:srgbClr val="03234B"/>
      </a:accent1>
      <a:accent2>
        <a:srgbClr val="E6007E"/>
      </a:accent2>
      <a:accent3>
        <a:srgbClr val="3CB4E6"/>
      </a:accent3>
      <a:accent4>
        <a:srgbClr val="FFD200"/>
      </a:accent4>
      <a:accent5>
        <a:srgbClr val="49B170"/>
      </a:accent5>
      <a:accent6>
        <a:srgbClr val="8C0078"/>
      </a:accent6>
      <a:hlink>
        <a:srgbClr val="03234B"/>
      </a:hlink>
      <a:folHlink>
        <a:srgbClr val="03234B"/>
      </a:folHlink>
    </a:clrScheme>
    <a:fontScheme name="ST BRAND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 id="{2DAE97F0-2740-4A63-B758-6FCCAED67C53}" vid="{624808AC-E232-4A35-BF17-72EF655FCF8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ST_Template_[16-9]</Template>
  <TotalTime>0</TotalTime>
  <Words>9999</Words>
  <Application>Microsoft Office PowerPoint</Application>
  <PresentationFormat>Custom</PresentationFormat>
  <Paragraphs>1472</Paragraphs>
  <Slides>113</Slides>
  <Notes>61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Consolas</vt:lpstr>
      <vt:lpstr>Courier New</vt:lpstr>
      <vt:lpstr>inherit</vt:lpstr>
      <vt:lpstr>Lucida Grande</vt:lpstr>
      <vt:lpstr>Source Code Pro</vt:lpstr>
      <vt:lpstr>ST PowerPoint Template 16x9</vt:lpstr>
      <vt:lpstr>STMicroelectronics Rennes R&amp;D  Projet pyKare  Kit de démarrage</vt:lpstr>
      <vt:lpstr>Le projet Kare</vt:lpstr>
      <vt:lpstr>Ton objectif…</vt:lpstr>
      <vt:lpstr>Les ateliers…</vt:lpstr>
      <vt:lpstr>Atelier 1 - La vérification du matériel </vt:lpstr>
      <vt:lpstr>Préparation mécanique préliminaire </vt:lpstr>
      <vt:lpstr>Le matériel</vt:lpstr>
      <vt:lpstr>Préparation informatique préliminaire </vt:lpstr>
      <vt:lpstr>Soudure</vt:lpstr>
      <vt:lpstr>Atelier 2 – Environnement sur PC</vt:lpstr>
      <vt:lpstr>L’environnement</vt:lpstr>
      <vt:lpstr>Etape 0: installation de la pyboard</vt:lpstr>
      <vt:lpstr>Etape 0: installation de la pyboard</vt:lpstr>
      <vt:lpstr>Etape 1: récupération de thonny</vt:lpstr>
      <vt:lpstr>Etape 2: installation de l’IDE</vt:lpstr>
      <vt:lpstr>Etape 3: interface utilisateur à l’installation</vt:lpstr>
      <vt:lpstr>Etape 3: interface utilisateur avancée</vt:lpstr>
      <vt:lpstr>Etape 4: réglages pour la pyboard</vt:lpstr>
      <vt:lpstr>Etape 4: réglages pour la pyboard</vt:lpstr>
      <vt:lpstr>Etape 4 : Les fichiers</vt:lpstr>
      <vt:lpstr>Etape 5: premiers tests</vt:lpstr>
      <vt:lpstr>Etape 6: premier programme</vt:lpstr>
      <vt:lpstr>Etape 6: installation de freecad</vt:lpstr>
      <vt:lpstr>Etape 7: la bibliothèque des exemples</vt:lpstr>
      <vt:lpstr>Ou trouver les sources des programmes</vt:lpstr>
      <vt:lpstr>Atelier 3 – Prise en main de la pyBoard</vt:lpstr>
      <vt:lpstr>Objectif</vt:lpstr>
      <vt:lpstr>Contenu de la pyBoard</vt:lpstr>
      <vt:lpstr>Contenu de la pyBoard: les LEDs</vt:lpstr>
      <vt:lpstr>Etape 1: allumer et éteindre les LEDs</vt:lpstr>
      <vt:lpstr>Etape 1: allumer et éteindre les LEDs</vt:lpstr>
      <vt:lpstr>Etape 2: clignotement aléatoire</vt:lpstr>
      <vt:lpstr>Etape 2: clignotement aléatoire</vt:lpstr>
      <vt:lpstr>Etape 2: clignotement aléatoire</vt:lpstr>
      <vt:lpstr>Etape 3: debug du programme</vt:lpstr>
      <vt:lpstr>Etape 3: debug du programme</vt:lpstr>
      <vt:lpstr>Etape 3: debug du programme</vt:lpstr>
      <vt:lpstr>Atelier 4 – Le moniteur graphique</vt:lpstr>
      <vt:lpstr>Objectif</vt:lpstr>
      <vt:lpstr>L’accéléromètre intégré</vt:lpstr>
      <vt:lpstr>Moniteur textuel</vt:lpstr>
      <vt:lpstr>Moniteur graphique</vt:lpstr>
      <vt:lpstr>Atelier 5 – Le capteur pression atmosphérique LPS22</vt:lpstr>
      <vt:lpstr>Objectif</vt:lpstr>
      <vt:lpstr>Etape 1: Connecter les cartes</vt:lpstr>
      <vt:lpstr>Etape 1: Connecter les cartes</vt:lpstr>
      <vt:lpstr>Etape 1: Connecter les cartes</vt:lpstr>
      <vt:lpstr>Etape 1: Connecter les cartes</vt:lpstr>
      <vt:lpstr>Etape 1: Connecter les cartes</vt:lpstr>
      <vt:lpstr>Etape 2: Lire les informations du capteur</vt:lpstr>
      <vt:lpstr>Etape 2: Lire les informations du capteur</vt:lpstr>
      <vt:lpstr>Etape 3: visualiser les données</vt:lpstr>
      <vt:lpstr>Etape 3: visualiser les données</vt:lpstr>
      <vt:lpstr>Etape 3: visualiser les données</vt:lpstr>
      <vt:lpstr>Atelier 6 – Le bouton molette</vt:lpstr>
      <vt:lpstr>Objectif</vt:lpstr>
      <vt:lpstr>Etape 1: connecter le bouton molette</vt:lpstr>
      <vt:lpstr>Principe de fonctionnement</vt:lpstr>
      <vt:lpstr>Roue codeuse: schéma électronique</vt:lpstr>
      <vt:lpstr>Principe de fonctionnement</vt:lpstr>
      <vt:lpstr>Principe de fonctionnement</vt:lpstr>
      <vt:lpstr>Principe du programme (version simple)</vt:lpstr>
      <vt:lpstr>Programme d’exemple</vt:lpstr>
      <vt:lpstr>Vérification du fonctionnement</vt:lpstr>
      <vt:lpstr>Problème des rebonds</vt:lpstr>
      <vt:lpstr>Problème de scrutation</vt:lpstr>
      <vt:lpstr>Callback</vt:lpstr>
      <vt:lpstr>Debug</vt:lpstr>
      <vt:lpstr>Principe (version 1 avec interruptions)</vt:lpstr>
      <vt:lpstr>Programme d’exemple</vt:lpstr>
      <vt:lpstr>Principe (version 2 avec interruptions)</vt:lpstr>
      <vt:lpstr>Programme d’exemple</vt:lpstr>
      <vt:lpstr>Principe (version 3 avec interruptions)</vt:lpstr>
      <vt:lpstr>Programme d’exemple</vt:lpstr>
      <vt:lpstr>Atelier 7 – L’écran LCD ST7735</vt:lpstr>
      <vt:lpstr>Atelier 7: écran LCD TFT </vt:lpstr>
      <vt:lpstr>Atelier 7: interface SPI </vt:lpstr>
      <vt:lpstr>Atelier 7: connecter le LCD</vt:lpstr>
      <vt:lpstr>Atelier 7: Pourquoi dois je câbler comme cela ?</vt:lpstr>
      <vt:lpstr>Atelier 7: Ecrire/ réaliser des figures  sur le LCD</vt:lpstr>
      <vt:lpstr>Atelier 7: Ecrire/ réaliser des figures  sur le LCD</vt:lpstr>
      <vt:lpstr>Atelier 7: Ecrire/ réaliser des figures  sur le LCD</vt:lpstr>
      <vt:lpstr>Atelier 7: Ecrire/ réaliser des figures  sur le LCD</vt:lpstr>
      <vt:lpstr>Atelier 7: Afficher une image complète sur le LCD</vt:lpstr>
      <vt:lpstr>Atelier 7: Afficher une image complète sur le LCD</vt:lpstr>
      <vt:lpstr>Atelier 7: Afficher une image complète sur le LCD</vt:lpstr>
      <vt:lpstr>Atelier 8: Optimiser l’affichage d’image sur le LCD</vt:lpstr>
      <vt:lpstr>Atelier 8 - FreeCAD</vt:lpstr>
      <vt:lpstr>PowerPoint Presentation</vt:lpstr>
      <vt:lpstr>PowerPoint Presentation</vt:lpstr>
      <vt:lpstr>Atelier 9 – Code Final</vt:lpstr>
      <vt:lpstr>Atelier 9: Code final et intégration</vt:lpstr>
      <vt:lpstr>Atelier 9 - Assemblage</vt:lpstr>
      <vt:lpstr>Atelier 9 - Assemblage</vt:lpstr>
      <vt:lpstr>Atelier 9 - Assemblage</vt:lpstr>
      <vt:lpstr>Atelier 9: Code final et intégration</vt:lpstr>
      <vt:lpstr>Atelier 9: Code final et intégration</vt:lpstr>
      <vt:lpstr>Pour aller plus loin…</vt:lpstr>
      <vt:lpstr>Mettre à jour de sa pyboard</vt:lpstr>
      <vt:lpstr>Mettre à jour sa pyboard</vt:lpstr>
      <vt:lpstr>Le matériel</vt:lpstr>
      <vt:lpstr>Commande du matériel </vt:lpstr>
      <vt:lpstr>Carte microPython</vt:lpstr>
      <vt:lpstr>Carte des capteurs </vt:lpstr>
      <vt:lpstr>Ecran LCD</vt:lpstr>
      <vt:lpstr>Ensemble des cartes</vt:lpstr>
      <vt:lpstr>Nappes de liaison</vt:lpstr>
      <vt:lpstr>Boutons</vt:lpstr>
      <vt:lpstr>Ruban d’impression 3D</vt:lpstr>
      <vt:lpstr>Le matériel (versions alternatives)</vt:lpstr>
      <vt:lpstr>Le matériel (première génération pour les tuteurs)</vt:lpstr>
      <vt:lpstr>Contacts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2018-12-22T15:36:29Z</dcterms:created>
  <dcterms:modified xsi:type="dcterms:W3CDTF">2022-02-24T14:26:01Z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f8c7287-838c-46dd-b281-b1140229e67a_Enabled">
    <vt:lpwstr>true</vt:lpwstr>
  </property>
  <property fmtid="{D5CDD505-2E9C-101B-9397-08002B2CF9AE}" pid="3" name="MSIP_Label_cf8c7287-838c-46dd-b281-b1140229e67a_SetDate">
    <vt:lpwstr>2021-01-16T12:42:30Z</vt:lpwstr>
  </property>
  <property fmtid="{D5CDD505-2E9C-101B-9397-08002B2CF9AE}" pid="4" name="MSIP_Label_cf8c7287-838c-46dd-b281-b1140229e67a_Method">
    <vt:lpwstr>Privileged</vt:lpwstr>
  </property>
  <property fmtid="{D5CDD505-2E9C-101B-9397-08002B2CF9AE}" pid="5" name="MSIP_Label_cf8c7287-838c-46dd-b281-b1140229e67a_Name">
    <vt:lpwstr>cf8c7287-838c-46dd-b281-b1140229e67a</vt:lpwstr>
  </property>
  <property fmtid="{D5CDD505-2E9C-101B-9397-08002B2CF9AE}" pid="6" name="MSIP_Label_cf8c7287-838c-46dd-b281-b1140229e67a_SiteId">
    <vt:lpwstr>75e027c9-20d5-47d5-b82f-77d7cd041e8f</vt:lpwstr>
  </property>
  <property fmtid="{D5CDD505-2E9C-101B-9397-08002B2CF9AE}" pid="7" name="MSIP_Label_cf8c7287-838c-46dd-b281-b1140229e67a_ActionId">
    <vt:lpwstr>670aa315-e7e2-46b7-8b85-232ef4fcce31</vt:lpwstr>
  </property>
  <property fmtid="{D5CDD505-2E9C-101B-9397-08002B2CF9AE}" pid="8" name="MSIP_Label_cf8c7287-838c-46dd-b281-b1140229e67a_ContentBits">
    <vt:lpwstr>0</vt:lpwstr>
  </property>
</Properties>
</file>